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64" r:id="rId4"/>
    <p:sldId id="280" r:id="rId5"/>
    <p:sldId id="258" r:id="rId6"/>
    <p:sldId id="262" r:id="rId7"/>
    <p:sldId id="284" r:id="rId8"/>
    <p:sldId id="259" r:id="rId9"/>
    <p:sldId id="260" r:id="rId10"/>
    <p:sldId id="283" r:id="rId11"/>
    <p:sldId id="261" r:id="rId12"/>
    <p:sldId id="276" r:id="rId13"/>
    <p:sldId id="267" r:id="rId14"/>
    <p:sldId id="278" r:id="rId15"/>
    <p:sldId id="277" r:id="rId16"/>
    <p:sldId id="268" r:id="rId17"/>
    <p:sldId id="279" r:id="rId18"/>
    <p:sldId id="291" r:id="rId19"/>
    <p:sldId id="292" r:id="rId20"/>
    <p:sldId id="282" r:id="rId21"/>
    <p:sldId id="270" r:id="rId22"/>
    <p:sldId id="295" r:id="rId23"/>
    <p:sldId id="294" r:id="rId24"/>
    <p:sldId id="296" r:id="rId25"/>
    <p:sldId id="293" r:id="rId26"/>
    <p:sldId id="297" r:id="rId27"/>
    <p:sldId id="281" r:id="rId28"/>
    <p:sldId id="274" r:id="rId29"/>
    <p:sldId id="301" r:id="rId30"/>
    <p:sldId id="300" r:id="rId31"/>
    <p:sldId id="299" r:id="rId32"/>
    <p:sldId id="272" r:id="rId33"/>
    <p:sldId id="29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0" d="100"/>
          <a:sy n="60" d="100"/>
        </p:scale>
        <p:origin x="96"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Arial" panose="020B0604020202020204" pitchFamily="34" charset="0"/>
                <a:ea typeface="+mn-ea"/>
                <a:cs typeface="Arial" panose="020B0604020202020204" pitchFamily="34" charset="0"/>
              </a:defRPr>
            </a:pPr>
            <a:r>
              <a:rPr lang="en-US" dirty="0">
                <a:solidFill>
                  <a:schemeClr val="tx1"/>
                </a:solidFill>
                <a:latin typeface="Arial" panose="020B0604020202020204" pitchFamily="34" charset="0"/>
                <a:cs typeface="Arial" panose="020B0604020202020204" pitchFamily="34" charset="0"/>
              </a:rPr>
              <a:t>What is your race</a:t>
            </a:r>
            <a:r>
              <a:rPr lang="en-US" baseline="0" dirty="0">
                <a:solidFill>
                  <a:schemeClr val="tx1"/>
                </a:solidFill>
                <a:latin typeface="Arial" panose="020B0604020202020204" pitchFamily="34" charset="0"/>
                <a:cs typeface="Arial" panose="020B0604020202020204" pitchFamily="34" charset="0"/>
              </a:rPr>
              <a:t> and/or </a:t>
            </a:r>
            <a:r>
              <a:rPr lang="en-US" dirty="0">
                <a:solidFill>
                  <a:schemeClr val="tx1"/>
                </a:solidFill>
                <a:latin typeface="Arial" panose="020B0604020202020204" pitchFamily="34" charset="0"/>
                <a:cs typeface="Arial" panose="020B0604020202020204" pitchFamily="34" charset="0"/>
              </a:rPr>
              <a:t>ethnicity?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Sheet1!$C$1</c:f>
              <c:strCache>
                <c:ptCount val="1"/>
                <c:pt idx="0">
                  <c:v>Series 2</c:v>
                </c:pt>
              </c:strCache>
            </c:strRef>
          </c:tx>
          <c:spPr>
            <a:solidFill>
              <a:schemeClr val="accent3"/>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5-1954-46F5-8E40-901A0619AFA2}"/>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4-1954-46F5-8E40-901A0619AFA2}"/>
              </c:ext>
            </c:extLst>
          </c:dPt>
          <c:dPt>
            <c:idx val="3"/>
            <c:invertIfNegative val="0"/>
            <c:bubble3D val="0"/>
            <c:spPr>
              <a:solidFill>
                <a:schemeClr val="bg2">
                  <a:lumMod val="25000"/>
                </a:schemeClr>
              </a:solidFill>
              <a:ln>
                <a:noFill/>
              </a:ln>
              <a:effectLst/>
            </c:spPr>
            <c:extLst>
              <c:ext xmlns:c16="http://schemas.microsoft.com/office/drawing/2014/chart" uri="{C3380CC4-5D6E-409C-BE32-E72D297353CC}">
                <c16:uniqueId val="{00000006-1954-46F5-8E40-901A0619AFA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East Asian</c:v>
                </c:pt>
                <c:pt idx="1">
                  <c:v>Southeast Asian</c:v>
                </c:pt>
                <c:pt idx="2">
                  <c:v>South Asian</c:v>
                </c:pt>
                <c:pt idx="3">
                  <c:v>Multi-racial or ethnic</c:v>
                </c:pt>
              </c:strCache>
            </c:strRef>
          </c:cat>
          <c:val>
            <c:numRef>
              <c:f>Sheet1!$C$2:$C$5</c:f>
              <c:numCache>
                <c:formatCode>0.0%</c:formatCode>
                <c:ptCount val="4"/>
                <c:pt idx="0" formatCode="0%">
                  <c:v>0.52</c:v>
                </c:pt>
                <c:pt idx="1">
                  <c:v>0.21</c:v>
                </c:pt>
                <c:pt idx="2" formatCode="0%">
                  <c:v>0.06</c:v>
                </c:pt>
                <c:pt idx="3" formatCode="0%">
                  <c:v>0.21</c:v>
                </c:pt>
              </c:numCache>
            </c:numRef>
          </c:val>
          <c:extLst>
            <c:ext xmlns:c16="http://schemas.microsoft.com/office/drawing/2014/chart" uri="{C3380CC4-5D6E-409C-BE32-E72D297353CC}">
              <c16:uniqueId val="{00000000-1954-46F5-8E40-901A0619AFA2}"/>
            </c:ext>
          </c:extLst>
        </c:ser>
        <c:dLbls>
          <c:dLblPos val="outEnd"/>
          <c:showLegendKey val="0"/>
          <c:showVal val="1"/>
          <c:showCatName val="0"/>
          <c:showSerName val="0"/>
          <c:showPercent val="0"/>
          <c:showBubbleSize val="0"/>
        </c:dLbls>
        <c:gapWidth val="219"/>
        <c:overlap val="-27"/>
        <c:axId val="1561102512"/>
        <c:axId val="1561108752"/>
      </c:barChart>
      <c:catAx>
        <c:axId val="156110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1108752"/>
        <c:crosses val="autoZero"/>
        <c:auto val="1"/>
        <c:lblAlgn val="ctr"/>
        <c:lblOffset val="100"/>
        <c:noMultiLvlLbl val="0"/>
      </c:catAx>
      <c:valAx>
        <c:axId val="1561108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1102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Arial" panose="020B0604020202020204" pitchFamily="34" charset="0"/>
                <a:ea typeface="+mn-ea"/>
                <a:cs typeface="Arial" panose="020B0604020202020204" pitchFamily="34" charset="0"/>
              </a:defRPr>
            </a:pPr>
            <a:r>
              <a:rPr lang="en-US" dirty="0">
                <a:solidFill>
                  <a:schemeClr val="tx1"/>
                </a:solidFill>
                <a:latin typeface="Arial" panose="020B0604020202020204" pitchFamily="34" charset="0"/>
                <a:cs typeface="Arial" panose="020B0604020202020204" pitchFamily="34" charset="0"/>
              </a:rPr>
              <a:t>What is your highest</a:t>
            </a:r>
            <a:r>
              <a:rPr lang="en-US" baseline="0" dirty="0">
                <a:solidFill>
                  <a:schemeClr val="tx1"/>
                </a:solidFill>
                <a:latin typeface="Arial" panose="020B0604020202020204" pitchFamily="34" charset="0"/>
                <a:cs typeface="Arial" panose="020B0604020202020204" pitchFamily="34" charset="0"/>
              </a:rPr>
              <a:t> level of education</a:t>
            </a:r>
            <a:r>
              <a:rPr lang="en-US" dirty="0">
                <a:solidFill>
                  <a:schemeClr val="tx1"/>
                </a:solidFill>
                <a:latin typeface="Arial" panose="020B0604020202020204" pitchFamily="34" charset="0"/>
                <a:cs typeface="Arial" panose="020B0604020202020204" pitchFamily="34" charset="0"/>
              </a:rPr>
              <a: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Sheet1!$C$1</c:f>
              <c:strCache>
                <c:ptCount val="1"/>
                <c:pt idx="0">
                  <c:v>Series 2</c:v>
                </c:pt>
              </c:strCache>
            </c:strRef>
          </c:tx>
          <c:spPr>
            <a:solidFill>
              <a:schemeClr val="accent3"/>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5-1954-46F5-8E40-901A0619AFA2}"/>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4-1954-46F5-8E40-901A0619AFA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Bachelor's </c:v>
                </c:pt>
                <c:pt idx="1">
                  <c:v>Master's </c:v>
                </c:pt>
                <c:pt idx="2">
                  <c:v>Doctorate </c:v>
                </c:pt>
              </c:strCache>
            </c:strRef>
          </c:cat>
          <c:val>
            <c:numRef>
              <c:f>Sheet1!$C$2:$C$4</c:f>
              <c:numCache>
                <c:formatCode>0.0%</c:formatCode>
                <c:ptCount val="3"/>
                <c:pt idx="0" formatCode="0%">
                  <c:v>6.0600000000000001E-2</c:v>
                </c:pt>
                <c:pt idx="1">
                  <c:v>0.84850000000000003</c:v>
                </c:pt>
                <c:pt idx="2" formatCode="0%">
                  <c:v>9.0899999999999995E-2</c:v>
                </c:pt>
              </c:numCache>
            </c:numRef>
          </c:val>
          <c:extLst>
            <c:ext xmlns:c16="http://schemas.microsoft.com/office/drawing/2014/chart" uri="{C3380CC4-5D6E-409C-BE32-E72D297353CC}">
              <c16:uniqueId val="{00000000-1954-46F5-8E40-901A0619AFA2}"/>
            </c:ext>
          </c:extLst>
        </c:ser>
        <c:dLbls>
          <c:dLblPos val="outEnd"/>
          <c:showLegendKey val="0"/>
          <c:showVal val="1"/>
          <c:showCatName val="0"/>
          <c:showSerName val="0"/>
          <c:showPercent val="0"/>
          <c:showBubbleSize val="0"/>
        </c:dLbls>
        <c:gapWidth val="219"/>
        <c:overlap val="-27"/>
        <c:axId val="1561102512"/>
        <c:axId val="1561108752"/>
      </c:barChart>
      <c:catAx>
        <c:axId val="1561102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1108752"/>
        <c:crosses val="autoZero"/>
        <c:auto val="1"/>
        <c:lblAlgn val="ctr"/>
        <c:lblOffset val="100"/>
        <c:noMultiLvlLbl val="0"/>
      </c:catAx>
      <c:valAx>
        <c:axId val="15611087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1102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301AB9-B2A0-47FD-B7D0-88876F9D3358}"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364076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01AB9-B2A0-47FD-B7D0-88876F9D3358}"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339071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01AB9-B2A0-47FD-B7D0-88876F9D3358}"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420734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01AB9-B2A0-47FD-B7D0-88876F9D3358}"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1965544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301AB9-B2A0-47FD-B7D0-88876F9D3358}"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119629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1301AB9-B2A0-47FD-B7D0-88876F9D3358}" type="datetimeFigureOut">
              <a:rPr lang="en-US" smtClean="0"/>
              <a:t>2/14/2023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21709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C1301AB9-B2A0-47FD-B7D0-88876F9D3358}" type="datetimeFigureOut">
              <a:rPr lang="en-US" smtClean="0"/>
              <a:t>2/14/2023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415176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C1301AB9-B2A0-47FD-B7D0-88876F9D3358}" type="datetimeFigureOut">
              <a:rPr lang="en-US" smtClean="0"/>
              <a:t>2/14/2023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3028574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301AB9-B2A0-47FD-B7D0-88876F9D3358}"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2497479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1301AB9-B2A0-47FD-B7D0-88876F9D3358}" type="datetimeFigureOut">
              <a:rPr lang="en-US" smtClean="0"/>
              <a:t>2/14/2023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231917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1301AB9-B2A0-47FD-B7D0-88876F9D3358}" type="datetimeFigureOut">
              <a:rPr lang="en-US" smtClean="0"/>
              <a:t>2/14/2023</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0BA222C3-CF04-47F0-A59F-C4F0D1771FF5}" type="slidenum">
              <a:rPr lang="en-US" smtClean="0"/>
              <a:t>‹#›</a:t>
            </a:fld>
            <a:endParaRPr lang="en-US"/>
          </a:p>
        </p:txBody>
      </p:sp>
    </p:spTree>
    <p:extLst>
      <p:ext uri="{BB962C8B-B14F-4D97-AF65-F5344CB8AC3E}">
        <p14:creationId xmlns:p14="http://schemas.microsoft.com/office/powerpoint/2010/main" val="157542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1301AB9-B2A0-47FD-B7D0-88876F9D3358}" type="datetimeFigureOut">
              <a:rPr lang="en-US" smtClean="0"/>
              <a:t>2/14/2023</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BA222C3-CF04-47F0-A59F-C4F0D1771FF5}" type="slidenum">
              <a:rPr lang="en-US" smtClean="0"/>
              <a:t>‹#›</a:t>
            </a:fld>
            <a:endParaRPr lang="en-US"/>
          </a:p>
        </p:txBody>
      </p:sp>
    </p:spTree>
    <p:extLst>
      <p:ext uri="{BB962C8B-B14F-4D97-AF65-F5344CB8AC3E}">
        <p14:creationId xmlns:p14="http://schemas.microsoft.com/office/powerpoint/2010/main" val="38736654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mericanhistory.si.edu/collected-podcas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oi.org/10.1002/ltl.20017" TargetMode="External"/><Relationship Id="rId2" Type="http://schemas.openxmlformats.org/officeDocument/2006/relationships/hyperlink" Target="https://doi.org/10.1215/978082239532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i.org/10.1080/00131946.2019.1666395" TargetMode="External"/><Relationship Id="rId2" Type="http://schemas.openxmlformats.org/officeDocument/2006/relationships/hyperlink" Target="https://doi.org/10.1177/0003122418822335" TargetMode="External"/><Relationship Id="rId1" Type="http://schemas.openxmlformats.org/officeDocument/2006/relationships/slideLayout" Target="../slideLayouts/slideLayout2.xml"/><Relationship Id="rId5" Type="http://schemas.openxmlformats.org/officeDocument/2006/relationships/hyperlink" Target="https://doi.org/10.1080/1361332052000341006" TargetMode="External"/><Relationship Id="rId4" Type="http://schemas.openxmlformats.org/officeDocument/2006/relationships/hyperlink" Target="https://doi.org/10.1177/003803851664347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ECED-C5AD-4118-A3F0-A1A083A27954}"/>
              </a:ext>
            </a:extLst>
          </p:cNvPr>
          <p:cNvSpPr>
            <a:spLocks noGrp="1"/>
          </p:cNvSpPr>
          <p:nvPr>
            <p:ph type="ctrTitle"/>
          </p:nvPr>
        </p:nvSpPr>
        <p:spPr/>
        <p:txBody>
          <a:bodyPr>
            <a:normAutofit/>
          </a:bodyPr>
          <a:lstStyle/>
          <a:p>
            <a:r>
              <a:rPr lang="en-US" sz="5400" dirty="0"/>
              <a:t>Bamboo Ceiling Reframed</a:t>
            </a:r>
          </a:p>
        </p:txBody>
      </p:sp>
      <p:sp>
        <p:nvSpPr>
          <p:cNvPr id="3" name="Subtitle 2">
            <a:extLst>
              <a:ext uri="{FF2B5EF4-FFF2-40B4-BE49-F238E27FC236}">
                <a16:creationId xmlns:a16="http://schemas.microsoft.com/office/drawing/2014/main" id="{48C0C164-38F6-4471-93A9-3B7B6AA47210}"/>
              </a:ext>
            </a:extLst>
          </p:cNvPr>
          <p:cNvSpPr>
            <a:spLocks noGrp="1"/>
          </p:cNvSpPr>
          <p:nvPr>
            <p:ph type="subTitle" idx="1"/>
          </p:nvPr>
        </p:nvSpPr>
        <p:spPr/>
        <p:txBody>
          <a:bodyPr/>
          <a:lstStyle/>
          <a:p>
            <a:r>
              <a:rPr lang="en-US" dirty="0"/>
              <a:t>Silvia Vong</a:t>
            </a:r>
          </a:p>
          <a:p>
            <a:r>
              <a:rPr lang="en-US" dirty="0"/>
              <a:t>[Date]</a:t>
            </a:r>
          </a:p>
        </p:txBody>
      </p:sp>
    </p:spTree>
    <p:extLst>
      <p:ext uri="{BB962C8B-B14F-4D97-AF65-F5344CB8AC3E}">
        <p14:creationId xmlns:p14="http://schemas.microsoft.com/office/powerpoint/2010/main" val="156536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FCAB-2D07-4D16-9E3F-7DA2153D96FB}"/>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Methodology</a:t>
            </a:r>
          </a:p>
        </p:txBody>
      </p:sp>
      <p:sp>
        <p:nvSpPr>
          <p:cNvPr id="3" name="Subtitle 2">
            <a:extLst>
              <a:ext uri="{FF2B5EF4-FFF2-40B4-BE49-F238E27FC236}">
                <a16:creationId xmlns:a16="http://schemas.microsoft.com/office/drawing/2014/main" id="{FC25D7A2-1A98-44C2-88D8-472CDD028AD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528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658D-161B-4F5F-94A5-A0F5A1B89A6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Framework</a:t>
            </a:r>
          </a:p>
        </p:txBody>
      </p:sp>
      <p:sp>
        <p:nvSpPr>
          <p:cNvPr id="3" name="Content Placeholder 2">
            <a:extLst>
              <a:ext uri="{FF2B5EF4-FFF2-40B4-BE49-F238E27FC236}">
                <a16:creationId xmlns:a16="http://schemas.microsoft.com/office/drawing/2014/main" id="{A4ADAD94-176A-4F01-9901-C88B1789AB51}"/>
              </a:ext>
            </a:extLst>
          </p:cNvPr>
          <p:cNvSpPr>
            <a:spLocks noGrp="1"/>
          </p:cNvSpPr>
          <p:nvPr>
            <p:ph idx="1"/>
          </p:nvPr>
        </p:nvSpPr>
        <p:spPr/>
        <p:txBody>
          <a:bodyPr/>
          <a:lstStyle/>
          <a:p>
            <a:pPr marL="0" indent="0">
              <a:buNone/>
            </a:pPr>
            <a:r>
              <a:rPr lang="en-US" dirty="0">
                <a:solidFill>
                  <a:schemeClr val="tx1"/>
                </a:solidFill>
                <a:latin typeface="Arial" panose="020B0604020202020204" pitchFamily="34" charset="0"/>
                <a:cs typeface="Arial" panose="020B0604020202020204" pitchFamily="34" charset="0"/>
              </a:rPr>
              <a:t>Pierre Bourdieu (1930-2002)</a:t>
            </a:r>
          </a:p>
          <a:p>
            <a:pPr marL="0" indent="0">
              <a:buNone/>
            </a:pPr>
            <a:endParaRPr lang="en-US" dirty="0">
              <a:solidFill>
                <a:schemeClr val="tx1"/>
              </a:solidFill>
              <a:latin typeface="Arial" panose="020B0604020202020204" pitchFamily="34" charset="0"/>
              <a:cs typeface="Arial" panose="020B0604020202020204" pitchFamily="34" charset="0"/>
            </a:endParaRPr>
          </a:p>
          <a:p>
            <a:r>
              <a:rPr lang="en-US" dirty="0">
                <a:solidFill>
                  <a:schemeClr val="tx1"/>
                </a:solidFill>
                <a:latin typeface="Arial" panose="020B0604020202020204" pitchFamily="34" charset="0"/>
                <a:cs typeface="Arial" panose="020B0604020202020204" pitchFamily="34" charset="0"/>
              </a:rPr>
              <a:t>French Sociologist</a:t>
            </a:r>
          </a:p>
          <a:p>
            <a:r>
              <a:rPr lang="en-US" dirty="0">
                <a:solidFill>
                  <a:schemeClr val="tx1"/>
                </a:solidFill>
                <a:latin typeface="Arial" panose="020B0604020202020204" pitchFamily="34" charset="0"/>
                <a:cs typeface="Arial" panose="020B0604020202020204" pitchFamily="34" charset="0"/>
              </a:rPr>
              <a:t>Capital + Habitus [+ Field] = Practice</a:t>
            </a:r>
          </a:p>
          <a:p>
            <a:r>
              <a:rPr lang="en-US" dirty="0">
                <a:solidFill>
                  <a:schemeClr val="tx1"/>
                </a:solidFill>
                <a:latin typeface="Arial" panose="020B0604020202020204" pitchFamily="34" charset="0"/>
                <a:cs typeface="Arial" panose="020B0604020202020204" pitchFamily="34" charset="0"/>
              </a:rPr>
              <a:t>Power is maintained through social practices and constructions</a:t>
            </a:r>
          </a:p>
          <a:p>
            <a:r>
              <a:rPr lang="en-US" dirty="0">
                <a:solidFill>
                  <a:schemeClr val="tx1"/>
                </a:solidFill>
                <a:latin typeface="Arial" panose="020B0604020202020204" pitchFamily="34" charset="0"/>
                <a:cs typeface="Arial" panose="020B0604020202020204" pitchFamily="34" charset="0"/>
              </a:rPr>
              <a:t>There are taken-for-granted practices that help reproduce exclusion</a:t>
            </a:r>
          </a:p>
        </p:txBody>
      </p:sp>
    </p:spTree>
    <p:extLst>
      <p:ext uri="{BB962C8B-B14F-4D97-AF65-F5344CB8AC3E}">
        <p14:creationId xmlns:p14="http://schemas.microsoft.com/office/powerpoint/2010/main" val="2108909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658D-161B-4F5F-94A5-A0F5A1B89A6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Framework</a:t>
            </a:r>
          </a:p>
        </p:txBody>
      </p:sp>
      <p:sp>
        <p:nvSpPr>
          <p:cNvPr id="3" name="Content Placeholder 2">
            <a:extLst>
              <a:ext uri="{FF2B5EF4-FFF2-40B4-BE49-F238E27FC236}">
                <a16:creationId xmlns:a16="http://schemas.microsoft.com/office/drawing/2014/main" id="{A4ADAD94-176A-4F01-9901-C88B1789AB51}"/>
              </a:ext>
            </a:extLst>
          </p:cNvPr>
          <p:cNvSpPr>
            <a:spLocks noGrp="1"/>
          </p:cNvSpPr>
          <p:nvPr>
            <p:ph idx="1"/>
          </p:nvPr>
        </p:nvSpPr>
        <p:spPr/>
        <p:txBody>
          <a:bodyPr/>
          <a:lstStyle/>
          <a:p>
            <a:r>
              <a:rPr lang="en-US" dirty="0" err="1">
                <a:solidFill>
                  <a:schemeClr val="tx1"/>
                </a:solidFill>
                <a:latin typeface="Arial" panose="020B0604020202020204" pitchFamily="34" charset="0"/>
                <a:cs typeface="Arial" panose="020B0604020202020204" pitchFamily="34" charset="0"/>
              </a:rPr>
              <a:t>Boudieu</a:t>
            </a:r>
            <a:r>
              <a:rPr lang="en-US" dirty="0">
                <a:solidFill>
                  <a:schemeClr val="tx1"/>
                </a:solidFill>
                <a:latin typeface="Arial" panose="020B0604020202020204" pitchFamily="34" charset="0"/>
                <a:cs typeface="Arial" panose="020B0604020202020204" pitchFamily="34" charset="0"/>
              </a:rPr>
              <a:t> (1979/1984) examines how stratification is socially constructed and become taken-for-granted (invisible or accepted norms)</a:t>
            </a:r>
          </a:p>
          <a:p>
            <a:r>
              <a:rPr lang="en-US" dirty="0" err="1">
                <a:solidFill>
                  <a:schemeClr val="tx1"/>
                </a:solidFill>
                <a:latin typeface="Arial" panose="020B0604020202020204" pitchFamily="34" charset="0"/>
                <a:cs typeface="Arial" panose="020B0604020202020204" pitchFamily="34" charset="0"/>
              </a:rPr>
              <a:t>Tichavakunda</a:t>
            </a:r>
            <a:r>
              <a:rPr lang="en-US" dirty="0">
                <a:solidFill>
                  <a:schemeClr val="tx1"/>
                </a:solidFill>
                <a:latin typeface="Arial" panose="020B0604020202020204" pitchFamily="34" charset="0"/>
                <a:cs typeface="Arial" panose="020B0604020202020204" pitchFamily="34" charset="0"/>
              </a:rPr>
              <a:t> (2019) examines intersections between Bourdieu and Critical Race Theory (CRT)</a:t>
            </a:r>
          </a:p>
          <a:p>
            <a:r>
              <a:rPr lang="en-US" dirty="0">
                <a:solidFill>
                  <a:schemeClr val="tx1"/>
                </a:solidFill>
                <a:latin typeface="Arial" panose="020B0604020202020204" pitchFamily="34" charset="0"/>
                <a:cs typeface="Arial" panose="020B0604020202020204" pitchFamily="34" charset="0"/>
              </a:rPr>
              <a:t>Wallace (2017) utilizes Bourdieu’s capital theory to examine race</a:t>
            </a:r>
          </a:p>
          <a:p>
            <a:r>
              <a:rPr lang="en-US" dirty="0" err="1">
                <a:solidFill>
                  <a:schemeClr val="tx1"/>
                </a:solidFill>
                <a:latin typeface="Arial" panose="020B0604020202020204" pitchFamily="34" charset="0"/>
                <a:cs typeface="Arial" panose="020B0604020202020204" pitchFamily="34" charset="0"/>
              </a:rPr>
              <a:t>Yosso</a:t>
            </a:r>
            <a:r>
              <a:rPr lang="en-US" dirty="0">
                <a:solidFill>
                  <a:schemeClr val="tx1"/>
                </a:solidFill>
                <a:latin typeface="Arial" panose="020B0604020202020204" pitchFamily="34" charset="0"/>
                <a:cs typeface="Arial" panose="020B0604020202020204" pitchFamily="34" charset="0"/>
              </a:rPr>
              <a:t> (2005) identifies different forms of capital utilized by Latinx communities placed in predominantly white institutions</a:t>
            </a:r>
          </a:p>
          <a:p>
            <a:endParaRPr lang="en-US" dirty="0">
              <a:solidFill>
                <a:schemeClr val="tx1"/>
              </a:solidFill>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598774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28E3-1A4A-461C-9BF4-37D6710952D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Method: Survey</a:t>
            </a:r>
          </a:p>
        </p:txBody>
      </p:sp>
      <p:sp>
        <p:nvSpPr>
          <p:cNvPr id="3" name="Content Placeholder 2">
            <a:extLst>
              <a:ext uri="{FF2B5EF4-FFF2-40B4-BE49-F238E27FC236}">
                <a16:creationId xmlns:a16="http://schemas.microsoft.com/office/drawing/2014/main" id="{405B40D8-16BB-47CD-BACD-6BCB490C96D8}"/>
              </a:ext>
            </a:extLst>
          </p:cNvPr>
          <p:cNvSpPr>
            <a:spLocks noGrp="1"/>
          </p:cNvSpPr>
          <p:nvPr>
            <p:ph idx="1"/>
          </p:nvPr>
        </p:nvSpPr>
        <p:spPr>
          <a:xfrm>
            <a:off x="3558875" y="1123837"/>
            <a:ext cx="7315200" cy="5120640"/>
          </a:xfrm>
        </p:spPr>
        <p:txBody>
          <a:bodyPr>
            <a:normAutofit lnSpcReduction="10000"/>
          </a:bodyPr>
          <a:lstStyle/>
          <a:p>
            <a:pPr marL="502920" lvl="1" indent="0">
              <a:buNone/>
            </a:pPr>
            <a:r>
              <a:rPr lang="en-US" dirty="0">
                <a:solidFill>
                  <a:schemeClr val="tx1"/>
                </a:solidFill>
                <a:latin typeface="Arial" panose="020B0604020202020204" pitchFamily="34" charset="0"/>
                <a:cs typeface="Arial" panose="020B0604020202020204" pitchFamily="34" charset="0"/>
              </a:rPr>
              <a:t>Context:</a:t>
            </a:r>
          </a:p>
          <a:p>
            <a:pPr lvl="1"/>
            <a:r>
              <a:rPr lang="en-US" dirty="0">
                <a:solidFill>
                  <a:schemeClr val="tx1"/>
                </a:solidFill>
                <a:latin typeface="Arial" panose="020B0604020202020204" pitchFamily="34" charset="0"/>
                <a:cs typeface="Arial" panose="020B0604020202020204" pitchFamily="34" charset="0"/>
              </a:rPr>
              <a:t>Small population of managers that identify as Asian</a:t>
            </a:r>
          </a:p>
          <a:p>
            <a:pPr lvl="1"/>
            <a:r>
              <a:rPr lang="en-US" dirty="0">
                <a:solidFill>
                  <a:schemeClr val="tx1"/>
                </a:solidFill>
                <a:latin typeface="Arial" panose="020B0604020202020204" pitchFamily="34" charset="0"/>
                <a:cs typeface="Arial" panose="020B0604020202020204" pitchFamily="34" charset="0"/>
              </a:rPr>
              <a:t>Priority was privacy and confidentiality </a:t>
            </a:r>
          </a:p>
          <a:p>
            <a:pPr lvl="1"/>
            <a:endParaRPr lang="en-US" dirty="0">
              <a:solidFill>
                <a:schemeClr val="tx1"/>
              </a:solidFill>
              <a:latin typeface="Arial" panose="020B0604020202020204" pitchFamily="34" charset="0"/>
              <a:cs typeface="Arial" panose="020B0604020202020204" pitchFamily="34" charset="0"/>
            </a:endParaRPr>
          </a:p>
          <a:p>
            <a:pPr marL="502920" lvl="1" indent="0">
              <a:buNone/>
            </a:pPr>
            <a:r>
              <a:rPr lang="en-US" dirty="0">
                <a:solidFill>
                  <a:schemeClr val="tx1"/>
                </a:solidFill>
                <a:latin typeface="Arial" panose="020B0604020202020204" pitchFamily="34" charset="0"/>
                <a:cs typeface="Arial" panose="020B0604020202020204" pitchFamily="34" charset="0"/>
              </a:rPr>
              <a:t>Advantages</a:t>
            </a:r>
          </a:p>
          <a:p>
            <a:pPr lvl="1"/>
            <a:r>
              <a:rPr lang="en-US" dirty="0">
                <a:solidFill>
                  <a:schemeClr val="tx1"/>
                </a:solidFill>
                <a:latin typeface="Arial" panose="020B0604020202020204" pitchFamily="34" charset="0"/>
                <a:cs typeface="Arial" panose="020B0604020202020204" pitchFamily="34" charset="0"/>
              </a:rPr>
              <a:t>Discreet method that protects the identity of a very small population</a:t>
            </a:r>
          </a:p>
          <a:p>
            <a:pPr lvl="1"/>
            <a:r>
              <a:rPr lang="en-US" dirty="0">
                <a:solidFill>
                  <a:schemeClr val="tx1"/>
                </a:solidFill>
                <a:latin typeface="Arial" panose="020B0604020202020204" pitchFamily="34" charset="0"/>
                <a:cs typeface="Arial" panose="020B0604020202020204" pitchFamily="34" charset="0"/>
              </a:rPr>
              <a:t>Flexible questionnaire design that can be answered rapidly</a:t>
            </a:r>
          </a:p>
          <a:p>
            <a:pPr lvl="1"/>
            <a:r>
              <a:rPr lang="en-US" dirty="0">
                <a:solidFill>
                  <a:schemeClr val="tx1"/>
                </a:solidFill>
                <a:latin typeface="Arial" panose="020B0604020202020204" pitchFamily="34" charset="0"/>
                <a:cs typeface="Arial" panose="020B0604020202020204" pitchFamily="34" charset="0"/>
              </a:rPr>
              <a:t>Access to a large professional group in North America</a:t>
            </a:r>
          </a:p>
          <a:p>
            <a:pPr lvl="1"/>
            <a:endParaRPr lang="en-US" dirty="0">
              <a:solidFill>
                <a:schemeClr val="tx1"/>
              </a:solidFill>
              <a:latin typeface="Arial" panose="020B0604020202020204" pitchFamily="34" charset="0"/>
              <a:cs typeface="Arial" panose="020B0604020202020204" pitchFamily="34" charset="0"/>
            </a:endParaRPr>
          </a:p>
          <a:p>
            <a:pPr marL="502920" lvl="1" indent="0">
              <a:buNone/>
            </a:pPr>
            <a:r>
              <a:rPr lang="en-US" dirty="0">
                <a:solidFill>
                  <a:schemeClr val="tx1"/>
                </a:solidFill>
                <a:latin typeface="Arial" panose="020B0604020202020204" pitchFamily="34" charset="0"/>
                <a:cs typeface="Arial" panose="020B0604020202020204" pitchFamily="34" charset="0"/>
              </a:rPr>
              <a:t>Disadvantages</a:t>
            </a:r>
          </a:p>
          <a:p>
            <a:pPr lvl="1"/>
            <a:r>
              <a:rPr lang="en-US" dirty="0">
                <a:solidFill>
                  <a:schemeClr val="tx1"/>
                </a:solidFill>
                <a:latin typeface="Arial" panose="020B0604020202020204" pitchFamily="34" charset="0"/>
                <a:cs typeface="Arial" panose="020B0604020202020204" pitchFamily="34" charset="0"/>
              </a:rPr>
              <a:t>Not as detailed responses and full context may not be captured</a:t>
            </a:r>
          </a:p>
          <a:p>
            <a:pPr lvl="1"/>
            <a:r>
              <a:rPr lang="en-US" dirty="0">
                <a:solidFill>
                  <a:schemeClr val="tx1"/>
                </a:solidFill>
                <a:latin typeface="Arial" panose="020B0604020202020204" pitchFamily="34" charset="0"/>
                <a:cs typeface="Arial" panose="020B0604020202020204" pitchFamily="34" charset="0"/>
              </a:rPr>
              <a:t>No clarification questions</a:t>
            </a:r>
          </a:p>
          <a:p>
            <a:pPr lvl="1"/>
            <a:r>
              <a:rPr lang="en-US" dirty="0">
                <a:solidFill>
                  <a:schemeClr val="tx1"/>
                </a:solidFill>
                <a:latin typeface="Arial" panose="020B0604020202020204" pitchFamily="34" charset="0"/>
                <a:cs typeface="Arial" panose="020B0604020202020204" pitchFamily="34" charset="0"/>
              </a:rPr>
              <a:t>High abandonment rates/low response rates</a:t>
            </a:r>
          </a:p>
          <a:p>
            <a:pPr lvl="1"/>
            <a:endParaRPr lang="en-US" dirty="0">
              <a:solidFill>
                <a:schemeClr val="tx1"/>
              </a:solidFill>
              <a:latin typeface="Arial" panose="020B0604020202020204" pitchFamily="34" charset="0"/>
              <a:cs typeface="Arial" panose="020B0604020202020204" pitchFamily="34" charset="0"/>
            </a:endParaRPr>
          </a:p>
          <a:p>
            <a:pPr marL="502920" lvl="1" indent="0">
              <a:buNone/>
            </a:pPr>
            <a:r>
              <a:rPr lang="en-US" dirty="0">
                <a:solidFill>
                  <a:schemeClr val="tx1"/>
                </a:solidFill>
                <a:latin typeface="Arial" panose="020B0604020202020204" pitchFamily="34" charset="0"/>
                <a:cs typeface="Arial" panose="020B0604020202020204" pitchFamily="34" charset="0"/>
              </a:rPr>
              <a:t>(</a:t>
            </a:r>
            <a:r>
              <a:rPr lang="en-US" dirty="0" err="1">
                <a:solidFill>
                  <a:schemeClr val="tx1"/>
                </a:solidFill>
                <a:latin typeface="Arial" panose="020B0604020202020204" pitchFamily="34" charset="0"/>
                <a:cs typeface="Arial" panose="020B0604020202020204" pitchFamily="34" charset="0"/>
              </a:rPr>
              <a:t>Joye</a:t>
            </a:r>
            <a:r>
              <a:rPr lang="en-US" dirty="0">
                <a:solidFill>
                  <a:schemeClr val="tx1"/>
                </a:solidFill>
                <a:latin typeface="Arial" panose="020B0604020202020204" pitchFamily="34" charset="0"/>
                <a:cs typeface="Arial" panose="020B0604020202020204" pitchFamily="34" charset="0"/>
              </a:rPr>
              <a:t> et al., 2016)</a:t>
            </a:r>
          </a:p>
          <a:p>
            <a:pPr lvl="1"/>
            <a:endParaRPr lang="en-US" dirty="0">
              <a:solidFill>
                <a:schemeClr val="tx1"/>
              </a:solidFill>
              <a:latin typeface="Arial" panose="020B0604020202020204" pitchFamily="34" charset="0"/>
              <a:cs typeface="Arial" panose="020B0604020202020204" pitchFamily="34" charset="0"/>
            </a:endParaRPr>
          </a:p>
          <a:p>
            <a:pPr lvl="1"/>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8515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EF0B-EAB6-454D-889D-904C8B2AC1F0}"/>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Results</a:t>
            </a:r>
          </a:p>
        </p:txBody>
      </p:sp>
      <p:sp>
        <p:nvSpPr>
          <p:cNvPr id="3" name="Subtitle 2">
            <a:extLst>
              <a:ext uri="{FF2B5EF4-FFF2-40B4-BE49-F238E27FC236}">
                <a16:creationId xmlns:a16="http://schemas.microsoft.com/office/drawing/2014/main" id="{87C64053-34C8-4FB3-BB50-5B5BC86595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236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DF31F-659A-4E5F-BB02-100009BB8E18}"/>
              </a:ext>
            </a:extLst>
          </p:cNvPr>
          <p:cNvSpPr>
            <a:spLocks noGrp="1"/>
          </p:cNvSpPr>
          <p:nvPr>
            <p:ph type="title"/>
          </p:nvPr>
        </p:nvSpPr>
        <p:spPr/>
        <p:txBody>
          <a:bodyPr/>
          <a:lstStyle/>
          <a:p>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Participants</a:t>
            </a:r>
          </a:p>
        </p:txBody>
      </p:sp>
      <p:sp>
        <p:nvSpPr>
          <p:cNvPr id="3" name="Content Placeholder 2">
            <a:extLst>
              <a:ext uri="{FF2B5EF4-FFF2-40B4-BE49-F238E27FC236}">
                <a16:creationId xmlns:a16="http://schemas.microsoft.com/office/drawing/2014/main" id="{E2CC9901-51C3-45D0-B617-FF94D99B279B}"/>
              </a:ext>
            </a:extLst>
          </p:cNvPr>
          <p:cNvSpPr>
            <a:spLocks noGrp="1"/>
          </p:cNvSpPr>
          <p:nvPr>
            <p:ph idx="1"/>
          </p:nvPr>
        </p:nvSpPr>
        <p:spPr/>
        <p:txBody>
          <a:bodyPr>
            <a:normAutofit/>
          </a:bodyPr>
          <a:lstStyle/>
          <a:p>
            <a:r>
              <a:rPr lang="en-US" sz="1800" dirty="0">
                <a:solidFill>
                  <a:schemeClr val="tx1"/>
                </a:solidFill>
                <a:latin typeface="Arial" panose="020B0604020202020204" pitchFamily="34" charset="0"/>
                <a:cs typeface="Arial" panose="020B0604020202020204" pitchFamily="34" charset="0"/>
              </a:rPr>
              <a:t>Call for participants was sent out to various listservs and groups: </a:t>
            </a:r>
            <a:r>
              <a:rPr lang="en-US" sz="1800" dirty="0" err="1">
                <a:solidFill>
                  <a:schemeClr val="tx1"/>
                </a:solidFill>
                <a:latin typeface="Arial" panose="020B0604020202020204" pitchFamily="34" charset="0"/>
                <a:cs typeface="Arial" panose="020B0604020202020204" pitchFamily="34" charset="0"/>
              </a:rPr>
              <a:t>VimLOC</a:t>
            </a:r>
            <a:r>
              <a:rPr lang="en-US" sz="1800" dirty="0">
                <a:solidFill>
                  <a:schemeClr val="tx1"/>
                </a:solidFill>
                <a:latin typeface="Arial" panose="020B0604020202020204" pitchFamily="34" charset="0"/>
                <a:cs typeface="Arial" panose="020B0604020202020204" pitchFamily="34" charset="0"/>
              </a:rPr>
              <a:t>, APALA, CALA</a:t>
            </a:r>
          </a:p>
          <a:p>
            <a:r>
              <a:rPr lang="en-US" sz="1800" dirty="0">
                <a:solidFill>
                  <a:schemeClr val="tx1"/>
                </a:solidFill>
                <a:latin typeface="Arial" panose="020B0604020202020204" pitchFamily="34" charset="0"/>
                <a:cs typeface="Arial" panose="020B0604020202020204" pitchFamily="34" charset="0"/>
              </a:rPr>
              <a:t>66 participants completed the survey</a:t>
            </a:r>
          </a:p>
          <a:p>
            <a:r>
              <a:rPr lang="en-US" sz="1800" dirty="0">
                <a:solidFill>
                  <a:schemeClr val="tx1"/>
                </a:solidFill>
                <a:latin typeface="Arial" panose="020B0604020202020204" pitchFamily="34" charset="0"/>
                <a:cs typeface="Arial" panose="020B0604020202020204" pitchFamily="34" charset="0"/>
              </a:rPr>
              <a:t>Majority of participants were mostly early career (58%) followed by mid-career (28%) and late career (14%)</a:t>
            </a:r>
            <a:endParaRPr lang="en-US" sz="1600"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80% of the participants identified as female, 16.92% identified as male, and 3.08% prefer not to answer. </a:t>
            </a:r>
          </a:p>
          <a:p>
            <a:r>
              <a:rPr lang="en-US" sz="1800" dirty="0">
                <a:solidFill>
                  <a:schemeClr val="tx1"/>
                </a:solidFill>
                <a:latin typeface="Arial" panose="020B0604020202020204" pitchFamily="34" charset="0"/>
                <a:cs typeface="Arial" panose="020B0604020202020204" pitchFamily="34" charset="0"/>
              </a:rPr>
              <a:t>53% of the participants were already in management roles, and 47% were not in management roles. </a:t>
            </a:r>
          </a:p>
          <a:p>
            <a:pPr lvl="1"/>
            <a:r>
              <a:rPr lang="en-US" sz="1600" dirty="0">
                <a:solidFill>
                  <a:schemeClr val="tx1"/>
                </a:solidFill>
                <a:latin typeface="Arial" panose="020B0604020202020204" pitchFamily="34" charset="0"/>
                <a:cs typeface="Arial" panose="020B0604020202020204" pitchFamily="34" charset="0"/>
              </a:rPr>
              <a:t>A majority of the participants were in supervisory or middle management roles (35%). </a:t>
            </a:r>
          </a:p>
          <a:p>
            <a:r>
              <a:rPr lang="en-US" sz="1800" dirty="0">
                <a:solidFill>
                  <a:schemeClr val="tx1"/>
                </a:solidFill>
                <a:latin typeface="Arial" panose="020B0604020202020204" pitchFamily="34" charset="0"/>
                <a:cs typeface="Arial" panose="020B0604020202020204" pitchFamily="34" charset="0"/>
              </a:rPr>
              <a:t>Most were from academic libraries (62%), followed by public libraries (26%), special libraries, or other libraries (12%)</a:t>
            </a:r>
          </a:p>
          <a:p>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09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A02D-4630-4CB6-AD5B-B6FA0BF1D2EA}"/>
              </a:ext>
            </a:extLst>
          </p:cNvPr>
          <p:cNvSpPr>
            <a:spLocks noGrp="1"/>
          </p:cNvSpPr>
          <p:nvPr>
            <p:ph type="title"/>
          </p:nvPr>
        </p:nvSpPr>
        <p:spPr/>
        <p:txBody>
          <a:bodyPr/>
          <a:lstStyle/>
          <a:p>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Participants</a:t>
            </a:r>
          </a:p>
        </p:txBody>
      </p:sp>
      <p:graphicFrame>
        <p:nvGraphicFramePr>
          <p:cNvPr id="8" name="Content Placeholder 7">
            <a:extLst>
              <a:ext uri="{FF2B5EF4-FFF2-40B4-BE49-F238E27FC236}">
                <a16:creationId xmlns:a16="http://schemas.microsoft.com/office/drawing/2014/main" id="{32650032-D873-4593-8DA5-E801BE00F405}"/>
              </a:ext>
            </a:extLst>
          </p:cNvPr>
          <p:cNvGraphicFramePr>
            <a:graphicFrameLocks noGrp="1"/>
          </p:cNvGraphicFramePr>
          <p:nvPr>
            <p:ph idx="1"/>
            <p:extLst>
              <p:ext uri="{D42A27DB-BD31-4B8C-83A1-F6EECF244321}">
                <p14:modId xmlns:p14="http://schemas.microsoft.com/office/powerpoint/2010/main" val="3148374283"/>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565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0A02D-4630-4CB6-AD5B-B6FA0BF1D2EA}"/>
              </a:ext>
            </a:extLst>
          </p:cNvPr>
          <p:cNvSpPr>
            <a:spLocks noGrp="1"/>
          </p:cNvSpPr>
          <p:nvPr>
            <p:ph type="title"/>
          </p:nvPr>
        </p:nvSpPr>
        <p:spPr/>
        <p:txBody>
          <a:bodyPr/>
          <a:lstStyle/>
          <a:p>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Participants</a:t>
            </a:r>
          </a:p>
        </p:txBody>
      </p:sp>
      <p:graphicFrame>
        <p:nvGraphicFramePr>
          <p:cNvPr id="8" name="Content Placeholder 7">
            <a:extLst>
              <a:ext uri="{FF2B5EF4-FFF2-40B4-BE49-F238E27FC236}">
                <a16:creationId xmlns:a16="http://schemas.microsoft.com/office/drawing/2014/main" id="{32650032-D873-4593-8DA5-E801BE00F405}"/>
              </a:ext>
            </a:extLst>
          </p:cNvPr>
          <p:cNvGraphicFramePr>
            <a:graphicFrameLocks noGrp="1"/>
          </p:cNvGraphicFramePr>
          <p:nvPr>
            <p:ph idx="1"/>
            <p:extLst>
              <p:ext uri="{D42A27DB-BD31-4B8C-83A1-F6EECF244321}">
                <p14:modId xmlns:p14="http://schemas.microsoft.com/office/powerpoint/2010/main" val="3665995185"/>
              </p:ext>
            </p:extLst>
          </p:nvPr>
        </p:nvGraphicFramePr>
        <p:xfrm>
          <a:off x="3868738" y="863600"/>
          <a:ext cx="7315200" cy="512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3281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4E9CEF30-44A8-4899-BC1C-B84F0EF26E72}"/>
              </a:ext>
            </a:extLst>
          </p:cNvPr>
          <p:cNvGraphicFramePr>
            <a:graphicFrameLocks/>
          </p:cNvGraphicFramePr>
          <p:nvPr>
            <p:extLst>
              <p:ext uri="{D42A27DB-BD31-4B8C-83A1-F6EECF244321}">
                <p14:modId xmlns:p14="http://schemas.microsoft.com/office/powerpoint/2010/main" val="38609005"/>
              </p:ext>
            </p:extLst>
          </p:nvPr>
        </p:nvGraphicFramePr>
        <p:xfrm>
          <a:off x="457200" y="1485899"/>
          <a:ext cx="11086051" cy="3312604"/>
        </p:xfrm>
        <a:graphic>
          <a:graphicData uri="http://schemas.openxmlformats.org/drawingml/2006/table">
            <a:tbl>
              <a:tblPr firstRow="1" bandRow="1">
                <a:tableStyleId>{5C22544A-7EE6-4342-B048-85BDC9FD1C3A}</a:tableStyleId>
              </a:tblPr>
              <a:tblGrid>
                <a:gridCol w="4553653">
                  <a:extLst>
                    <a:ext uri="{9D8B030D-6E8A-4147-A177-3AD203B41FA5}">
                      <a16:colId xmlns:a16="http://schemas.microsoft.com/office/drawing/2014/main" val="3625891264"/>
                    </a:ext>
                  </a:extLst>
                </a:gridCol>
                <a:gridCol w="1331848">
                  <a:extLst>
                    <a:ext uri="{9D8B030D-6E8A-4147-A177-3AD203B41FA5}">
                      <a16:colId xmlns:a16="http://schemas.microsoft.com/office/drawing/2014/main" val="3986010365"/>
                    </a:ext>
                  </a:extLst>
                </a:gridCol>
                <a:gridCol w="1293795">
                  <a:extLst>
                    <a:ext uri="{9D8B030D-6E8A-4147-A177-3AD203B41FA5}">
                      <a16:colId xmlns:a16="http://schemas.microsoft.com/office/drawing/2014/main" val="763399978"/>
                    </a:ext>
                  </a:extLst>
                </a:gridCol>
                <a:gridCol w="1357217">
                  <a:extLst>
                    <a:ext uri="{9D8B030D-6E8A-4147-A177-3AD203B41FA5}">
                      <a16:colId xmlns:a16="http://schemas.microsoft.com/office/drawing/2014/main" val="2201085931"/>
                    </a:ext>
                  </a:extLst>
                </a:gridCol>
                <a:gridCol w="1281111">
                  <a:extLst>
                    <a:ext uri="{9D8B030D-6E8A-4147-A177-3AD203B41FA5}">
                      <a16:colId xmlns:a16="http://schemas.microsoft.com/office/drawing/2014/main" val="266750137"/>
                    </a:ext>
                  </a:extLst>
                </a:gridCol>
                <a:gridCol w="1268427">
                  <a:extLst>
                    <a:ext uri="{9D8B030D-6E8A-4147-A177-3AD203B41FA5}">
                      <a16:colId xmlns:a16="http://schemas.microsoft.com/office/drawing/2014/main" val="1576396891"/>
                    </a:ext>
                  </a:extLst>
                </a:gridCol>
              </a:tblGrid>
              <a:tr h="828151">
                <a:tc>
                  <a:txBody>
                    <a:bodyPr/>
                    <a:lstStyle/>
                    <a:p>
                      <a:endParaRPr lang="en-US"/>
                    </a:p>
                  </a:txBody>
                  <a:tcPr/>
                </a:tc>
                <a:tc>
                  <a:txBody>
                    <a:bodyPr/>
                    <a:lstStyle/>
                    <a:p>
                      <a:r>
                        <a:rPr lang="en-US" dirty="0"/>
                        <a:t>Extremely Negative</a:t>
                      </a:r>
                    </a:p>
                  </a:txBody>
                  <a:tcPr/>
                </a:tc>
                <a:tc>
                  <a:txBody>
                    <a:bodyPr/>
                    <a:lstStyle/>
                    <a:p>
                      <a:r>
                        <a:rPr lang="en-US" dirty="0"/>
                        <a:t>Negative Influence</a:t>
                      </a:r>
                    </a:p>
                  </a:txBody>
                  <a:tcPr/>
                </a:tc>
                <a:tc>
                  <a:txBody>
                    <a:bodyPr/>
                    <a:lstStyle/>
                    <a:p>
                      <a:r>
                        <a:rPr lang="en-US" dirty="0"/>
                        <a:t>Minimally</a:t>
                      </a:r>
                    </a:p>
                    <a:p>
                      <a:r>
                        <a:rPr lang="en-US" dirty="0"/>
                        <a:t>Negative</a:t>
                      </a:r>
                    </a:p>
                  </a:txBody>
                  <a:tcPr/>
                </a:tc>
                <a:tc>
                  <a:txBody>
                    <a:bodyPr/>
                    <a:lstStyle/>
                    <a:p>
                      <a:r>
                        <a:rPr lang="en-US" dirty="0"/>
                        <a:t>No Negative</a:t>
                      </a:r>
                    </a:p>
                  </a:txBody>
                  <a:tcPr/>
                </a:tc>
                <a:tc>
                  <a:txBody>
                    <a:bodyPr/>
                    <a:lstStyle/>
                    <a:p>
                      <a:r>
                        <a:rPr lang="en-US" dirty="0"/>
                        <a:t>I do not know</a:t>
                      </a:r>
                    </a:p>
                  </a:txBody>
                  <a:tcPr/>
                </a:tc>
                <a:extLst>
                  <a:ext uri="{0D108BD9-81ED-4DB2-BD59-A6C34878D82A}">
                    <a16:rowId xmlns:a16="http://schemas.microsoft.com/office/drawing/2014/main" val="119782273"/>
                  </a:ext>
                </a:extLst>
              </a:tr>
              <a:tr h="828151">
                <a:tc>
                  <a:txBody>
                    <a:bodyPr/>
                    <a:lstStyle/>
                    <a:p>
                      <a:r>
                        <a:rPr lang="en-US" dirty="0">
                          <a:latin typeface="Arial" panose="020B0604020202020204" pitchFamily="34" charset="0"/>
                          <a:cs typeface="Arial" panose="020B0604020202020204" pitchFamily="34" charset="0"/>
                        </a:rPr>
                        <a:t>Less visible Asian in management roles in society</a:t>
                      </a:r>
                    </a:p>
                  </a:txBody>
                  <a:tcPr/>
                </a:tc>
                <a:tc>
                  <a:txBody>
                    <a:bodyPr/>
                    <a:lstStyle/>
                    <a:p>
                      <a:pPr algn="ctr"/>
                      <a:r>
                        <a:rPr lang="en-US" dirty="0">
                          <a:latin typeface="Arial" panose="020B0604020202020204" pitchFamily="34" charset="0"/>
                          <a:cs typeface="Arial" panose="020B0604020202020204" pitchFamily="34" charset="0"/>
                        </a:rPr>
                        <a:t>17%</a:t>
                      </a:r>
                    </a:p>
                  </a:txBody>
                  <a:tcPr anchor="ctr"/>
                </a:tc>
                <a:tc>
                  <a:txBody>
                    <a:bodyPr/>
                    <a:lstStyle/>
                    <a:p>
                      <a:pPr algn="ctr"/>
                      <a:r>
                        <a:rPr lang="en-US" dirty="0">
                          <a:highlight>
                            <a:srgbClr val="FFFF00"/>
                          </a:highlight>
                          <a:latin typeface="Arial" panose="020B0604020202020204" pitchFamily="34" charset="0"/>
                          <a:cs typeface="Arial" panose="020B0604020202020204" pitchFamily="34" charset="0"/>
                        </a:rPr>
                        <a:t>44%</a:t>
                      </a:r>
                    </a:p>
                  </a:txBody>
                  <a:tcPr anchor="ctr"/>
                </a:tc>
                <a:tc>
                  <a:txBody>
                    <a:bodyPr/>
                    <a:lstStyle/>
                    <a:p>
                      <a:pPr algn="ctr"/>
                      <a:r>
                        <a:rPr lang="en-US" dirty="0">
                          <a:latin typeface="Arial" panose="020B0604020202020204" pitchFamily="34" charset="0"/>
                          <a:cs typeface="Arial" panose="020B0604020202020204" pitchFamily="34" charset="0"/>
                        </a:rPr>
                        <a:t>21%</a:t>
                      </a:r>
                    </a:p>
                  </a:txBody>
                  <a:tcPr anchor="ctr"/>
                </a:tc>
                <a:tc>
                  <a:txBody>
                    <a:bodyPr/>
                    <a:lstStyle/>
                    <a:p>
                      <a:pPr algn="ctr"/>
                      <a:r>
                        <a:rPr lang="en-US" dirty="0">
                          <a:latin typeface="Arial" panose="020B0604020202020204" pitchFamily="34" charset="0"/>
                          <a:cs typeface="Arial" panose="020B0604020202020204" pitchFamily="34" charset="0"/>
                        </a:rPr>
                        <a:t>11%</a:t>
                      </a:r>
                    </a:p>
                  </a:txBody>
                  <a:tcPr anchor="ctr"/>
                </a:tc>
                <a:tc>
                  <a:txBody>
                    <a:bodyPr/>
                    <a:lstStyle/>
                    <a:p>
                      <a:pPr algn="ctr"/>
                      <a:r>
                        <a:rPr lang="en-US" dirty="0">
                          <a:latin typeface="Arial" panose="020B0604020202020204" pitchFamily="34" charset="0"/>
                          <a:cs typeface="Arial" panose="020B0604020202020204" pitchFamily="34" charset="0"/>
                        </a:rPr>
                        <a:t>7%</a:t>
                      </a:r>
                    </a:p>
                  </a:txBody>
                  <a:tcPr anchor="ctr"/>
                </a:tc>
                <a:extLst>
                  <a:ext uri="{0D108BD9-81ED-4DB2-BD59-A6C34878D82A}">
                    <a16:rowId xmlns:a16="http://schemas.microsoft.com/office/drawing/2014/main" val="1878905160"/>
                  </a:ext>
                </a:extLst>
              </a:tr>
              <a:tr h="828151">
                <a:tc>
                  <a:txBody>
                    <a:bodyPr/>
                    <a:lstStyle/>
                    <a:p>
                      <a:r>
                        <a:rPr lang="en-US" dirty="0">
                          <a:latin typeface="Arial" panose="020B0604020202020204" pitchFamily="34" charset="0"/>
                          <a:cs typeface="Arial" panose="020B0604020202020204" pitchFamily="34" charset="0"/>
                        </a:rPr>
                        <a:t>Less visible Asians in management roles at your organization</a:t>
                      </a:r>
                    </a:p>
                  </a:txBody>
                  <a:tcPr/>
                </a:tc>
                <a:tc>
                  <a:txBody>
                    <a:bodyPr/>
                    <a:lstStyle/>
                    <a:p>
                      <a:pPr algn="ctr"/>
                      <a:r>
                        <a:rPr lang="en-US" dirty="0">
                          <a:latin typeface="Arial" panose="020B0604020202020204" pitchFamily="34" charset="0"/>
                          <a:cs typeface="Arial" panose="020B0604020202020204" pitchFamily="34" charset="0"/>
                        </a:rPr>
                        <a:t>18%</a:t>
                      </a:r>
                    </a:p>
                  </a:txBody>
                  <a:tcPr anchor="ctr"/>
                </a:tc>
                <a:tc>
                  <a:txBody>
                    <a:bodyPr/>
                    <a:lstStyle/>
                    <a:p>
                      <a:pPr algn="ctr"/>
                      <a:r>
                        <a:rPr lang="en-US" dirty="0">
                          <a:highlight>
                            <a:srgbClr val="FFFF00"/>
                          </a:highlight>
                          <a:latin typeface="Arial" panose="020B0604020202020204" pitchFamily="34" charset="0"/>
                          <a:cs typeface="Arial" panose="020B0604020202020204" pitchFamily="34" charset="0"/>
                        </a:rPr>
                        <a:t>42%</a:t>
                      </a:r>
                    </a:p>
                  </a:txBody>
                  <a:tcPr anchor="ctr"/>
                </a:tc>
                <a:tc>
                  <a:txBody>
                    <a:bodyPr/>
                    <a:lstStyle/>
                    <a:p>
                      <a:pPr algn="ctr"/>
                      <a:r>
                        <a:rPr lang="en-US" dirty="0">
                          <a:latin typeface="Arial" panose="020B0604020202020204" pitchFamily="34" charset="0"/>
                          <a:cs typeface="Arial" panose="020B0604020202020204" pitchFamily="34" charset="0"/>
                        </a:rPr>
                        <a:t>17%</a:t>
                      </a:r>
                    </a:p>
                  </a:txBody>
                  <a:tcPr anchor="ctr"/>
                </a:tc>
                <a:tc>
                  <a:txBody>
                    <a:bodyPr/>
                    <a:lstStyle/>
                    <a:p>
                      <a:pPr algn="ctr"/>
                      <a:r>
                        <a:rPr lang="en-US" dirty="0">
                          <a:latin typeface="Arial" panose="020B0604020202020204" pitchFamily="34" charset="0"/>
                          <a:cs typeface="Arial" panose="020B0604020202020204" pitchFamily="34" charset="0"/>
                        </a:rPr>
                        <a:t>20%</a:t>
                      </a:r>
                    </a:p>
                  </a:txBody>
                  <a:tcPr anchor="ctr"/>
                </a:tc>
                <a:tc>
                  <a:txBody>
                    <a:bodyPr/>
                    <a:lstStyle/>
                    <a:p>
                      <a:pPr algn="ctr"/>
                      <a:r>
                        <a:rPr lang="en-US" dirty="0">
                          <a:latin typeface="Arial" panose="020B0604020202020204" pitchFamily="34" charset="0"/>
                          <a:cs typeface="Arial" panose="020B0604020202020204" pitchFamily="34" charset="0"/>
                        </a:rPr>
                        <a:t>3%</a:t>
                      </a:r>
                    </a:p>
                  </a:txBody>
                  <a:tcPr anchor="ctr"/>
                </a:tc>
                <a:extLst>
                  <a:ext uri="{0D108BD9-81ED-4DB2-BD59-A6C34878D82A}">
                    <a16:rowId xmlns:a16="http://schemas.microsoft.com/office/drawing/2014/main" val="1979906153"/>
                  </a:ext>
                </a:extLst>
              </a:tr>
              <a:tr h="828151">
                <a:tc>
                  <a:txBody>
                    <a:bodyPr/>
                    <a:lstStyle/>
                    <a:p>
                      <a:r>
                        <a:rPr lang="en-US" dirty="0">
                          <a:latin typeface="Arial" panose="020B0604020202020204" pitchFamily="34" charset="0"/>
                          <a:cs typeface="Arial" panose="020B0604020202020204" pitchFamily="34" charset="0"/>
                        </a:rPr>
                        <a:t>Colleagues’ belief based on Asian stereotypes</a:t>
                      </a:r>
                    </a:p>
                  </a:txBody>
                  <a:tcPr/>
                </a:tc>
                <a:tc>
                  <a:txBody>
                    <a:bodyPr/>
                    <a:lstStyle/>
                    <a:p>
                      <a:pPr algn="ctr"/>
                      <a:r>
                        <a:rPr lang="en-US" dirty="0">
                          <a:latin typeface="Arial" panose="020B0604020202020204" pitchFamily="34" charset="0"/>
                          <a:cs typeface="Arial" panose="020B0604020202020204" pitchFamily="34" charset="0"/>
                        </a:rPr>
                        <a:t>17%</a:t>
                      </a:r>
                    </a:p>
                  </a:txBody>
                  <a:tcPr anchor="ctr"/>
                </a:tc>
                <a:tc>
                  <a:txBody>
                    <a:bodyPr/>
                    <a:lstStyle/>
                    <a:p>
                      <a:pPr algn="ctr"/>
                      <a:r>
                        <a:rPr lang="en-US" dirty="0">
                          <a:latin typeface="Arial" panose="020B0604020202020204" pitchFamily="34" charset="0"/>
                          <a:cs typeface="Arial" panose="020B0604020202020204" pitchFamily="34" charset="0"/>
                        </a:rPr>
                        <a:t>14%</a:t>
                      </a:r>
                    </a:p>
                  </a:txBody>
                  <a:tcPr anchor="ctr"/>
                </a:tc>
                <a:tc>
                  <a:txBody>
                    <a:bodyPr/>
                    <a:lstStyle/>
                    <a:p>
                      <a:pPr algn="ctr"/>
                      <a:r>
                        <a:rPr lang="en-US" dirty="0">
                          <a:latin typeface="Arial" panose="020B0604020202020204" pitchFamily="34" charset="0"/>
                          <a:cs typeface="Arial" panose="020B0604020202020204" pitchFamily="34" charset="0"/>
                        </a:rPr>
                        <a:t>18%</a:t>
                      </a:r>
                    </a:p>
                  </a:txBody>
                  <a:tcPr anchor="ctr"/>
                </a:tc>
                <a:tc>
                  <a:txBody>
                    <a:bodyPr/>
                    <a:lstStyle/>
                    <a:p>
                      <a:pPr algn="ctr"/>
                      <a:r>
                        <a:rPr lang="en-US" dirty="0">
                          <a:latin typeface="Arial" panose="020B0604020202020204" pitchFamily="34" charset="0"/>
                          <a:cs typeface="Arial" panose="020B0604020202020204" pitchFamily="34" charset="0"/>
                        </a:rPr>
                        <a:t>26%</a:t>
                      </a:r>
                    </a:p>
                  </a:txBody>
                  <a:tcPr anchor="ctr"/>
                </a:tc>
                <a:tc>
                  <a:txBody>
                    <a:bodyPr/>
                    <a:lstStyle/>
                    <a:p>
                      <a:pPr algn="ctr"/>
                      <a:r>
                        <a:rPr lang="en-US" dirty="0">
                          <a:latin typeface="Arial" panose="020B0604020202020204" pitchFamily="34" charset="0"/>
                          <a:cs typeface="Arial" panose="020B0604020202020204" pitchFamily="34" charset="0"/>
                        </a:rPr>
                        <a:t>25%</a:t>
                      </a:r>
                    </a:p>
                  </a:txBody>
                  <a:tcPr anchor="ctr"/>
                </a:tc>
                <a:extLst>
                  <a:ext uri="{0D108BD9-81ED-4DB2-BD59-A6C34878D82A}">
                    <a16:rowId xmlns:a16="http://schemas.microsoft.com/office/drawing/2014/main" val="2834642399"/>
                  </a:ext>
                </a:extLst>
              </a:tr>
            </a:tbl>
          </a:graphicData>
        </a:graphic>
      </p:graphicFrame>
      <p:sp>
        <p:nvSpPr>
          <p:cNvPr id="3" name="Rectangle 2">
            <a:extLst>
              <a:ext uri="{FF2B5EF4-FFF2-40B4-BE49-F238E27FC236}">
                <a16:creationId xmlns:a16="http://schemas.microsoft.com/office/drawing/2014/main" id="{21AB8E2C-E65C-4835-A229-73DA5CF53F8F}"/>
              </a:ext>
            </a:extLst>
          </p:cNvPr>
          <p:cNvSpPr/>
          <p:nvPr/>
        </p:nvSpPr>
        <p:spPr>
          <a:xfrm>
            <a:off x="0" y="0"/>
            <a:ext cx="12192000" cy="96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Arial" panose="020B0604020202020204" pitchFamily="34" charset="0"/>
                <a:cs typeface="Arial" panose="020B0604020202020204" pitchFamily="34" charset="0"/>
              </a:rPr>
              <a:t>Social Barriers – Negative Influences (All Participants)</a:t>
            </a:r>
          </a:p>
        </p:txBody>
      </p:sp>
    </p:spTree>
    <p:extLst>
      <p:ext uri="{BB962C8B-B14F-4D97-AF65-F5344CB8AC3E}">
        <p14:creationId xmlns:p14="http://schemas.microsoft.com/office/powerpoint/2010/main" val="2179565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4E9CEF30-44A8-4899-BC1C-B84F0EF26E72}"/>
              </a:ext>
            </a:extLst>
          </p:cNvPr>
          <p:cNvGraphicFramePr>
            <a:graphicFrameLocks/>
          </p:cNvGraphicFramePr>
          <p:nvPr>
            <p:extLst>
              <p:ext uri="{D42A27DB-BD31-4B8C-83A1-F6EECF244321}">
                <p14:modId xmlns:p14="http://schemas.microsoft.com/office/powerpoint/2010/main" val="656335382"/>
              </p:ext>
            </p:extLst>
          </p:nvPr>
        </p:nvGraphicFramePr>
        <p:xfrm>
          <a:off x="546100" y="2044700"/>
          <a:ext cx="11099800" cy="3728285"/>
        </p:xfrm>
        <a:graphic>
          <a:graphicData uri="http://schemas.openxmlformats.org/drawingml/2006/table">
            <a:tbl>
              <a:tblPr firstRow="1" bandRow="1">
                <a:tableStyleId>{5C22544A-7EE6-4342-B048-85BDC9FD1C3A}</a:tableStyleId>
              </a:tblPr>
              <a:tblGrid>
                <a:gridCol w="4559300">
                  <a:extLst>
                    <a:ext uri="{9D8B030D-6E8A-4147-A177-3AD203B41FA5}">
                      <a16:colId xmlns:a16="http://schemas.microsoft.com/office/drawing/2014/main" val="3625891264"/>
                    </a:ext>
                  </a:extLst>
                </a:gridCol>
                <a:gridCol w="1333500">
                  <a:extLst>
                    <a:ext uri="{9D8B030D-6E8A-4147-A177-3AD203B41FA5}">
                      <a16:colId xmlns:a16="http://schemas.microsoft.com/office/drawing/2014/main" val="3986010365"/>
                    </a:ext>
                  </a:extLst>
                </a:gridCol>
                <a:gridCol w="1295400">
                  <a:extLst>
                    <a:ext uri="{9D8B030D-6E8A-4147-A177-3AD203B41FA5}">
                      <a16:colId xmlns:a16="http://schemas.microsoft.com/office/drawing/2014/main" val="763399978"/>
                    </a:ext>
                  </a:extLst>
                </a:gridCol>
                <a:gridCol w="1358900">
                  <a:extLst>
                    <a:ext uri="{9D8B030D-6E8A-4147-A177-3AD203B41FA5}">
                      <a16:colId xmlns:a16="http://schemas.microsoft.com/office/drawing/2014/main" val="2201085931"/>
                    </a:ext>
                  </a:extLst>
                </a:gridCol>
                <a:gridCol w="1282700">
                  <a:extLst>
                    <a:ext uri="{9D8B030D-6E8A-4147-A177-3AD203B41FA5}">
                      <a16:colId xmlns:a16="http://schemas.microsoft.com/office/drawing/2014/main" val="266750137"/>
                    </a:ext>
                  </a:extLst>
                </a:gridCol>
                <a:gridCol w="1270000">
                  <a:extLst>
                    <a:ext uri="{9D8B030D-6E8A-4147-A177-3AD203B41FA5}">
                      <a16:colId xmlns:a16="http://schemas.microsoft.com/office/drawing/2014/main" val="1576396891"/>
                    </a:ext>
                  </a:extLst>
                </a:gridCol>
              </a:tblGrid>
              <a:tr h="622300">
                <a:tc>
                  <a:txBody>
                    <a:bodyPr/>
                    <a:lstStyle/>
                    <a:p>
                      <a:endParaRPr lang="en-US" dirty="0"/>
                    </a:p>
                  </a:txBody>
                  <a:tcPr/>
                </a:tc>
                <a:tc>
                  <a:txBody>
                    <a:bodyPr/>
                    <a:lstStyle/>
                    <a:p>
                      <a:r>
                        <a:rPr lang="en-US" dirty="0"/>
                        <a:t>Extremely Negative</a:t>
                      </a:r>
                    </a:p>
                  </a:txBody>
                  <a:tcPr/>
                </a:tc>
                <a:tc>
                  <a:txBody>
                    <a:bodyPr/>
                    <a:lstStyle/>
                    <a:p>
                      <a:r>
                        <a:rPr lang="en-US" dirty="0"/>
                        <a:t>Negative Influence</a:t>
                      </a:r>
                    </a:p>
                  </a:txBody>
                  <a:tcPr/>
                </a:tc>
                <a:tc>
                  <a:txBody>
                    <a:bodyPr/>
                    <a:lstStyle/>
                    <a:p>
                      <a:r>
                        <a:rPr lang="en-US" dirty="0"/>
                        <a:t>Minimally</a:t>
                      </a:r>
                    </a:p>
                    <a:p>
                      <a:r>
                        <a:rPr lang="en-US" dirty="0"/>
                        <a:t>Negative</a:t>
                      </a:r>
                    </a:p>
                  </a:txBody>
                  <a:tcPr/>
                </a:tc>
                <a:tc>
                  <a:txBody>
                    <a:bodyPr/>
                    <a:lstStyle/>
                    <a:p>
                      <a:r>
                        <a:rPr lang="en-US" dirty="0"/>
                        <a:t>No Negative</a:t>
                      </a:r>
                    </a:p>
                  </a:txBody>
                  <a:tcPr/>
                </a:tc>
                <a:tc>
                  <a:txBody>
                    <a:bodyPr/>
                    <a:lstStyle/>
                    <a:p>
                      <a:r>
                        <a:rPr lang="en-US" dirty="0"/>
                        <a:t>I do not know</a:t>
                      </a:r>
                    </a:p>
                  </a:txBody>
                  <a:tcPr/>
                </a:tc>
                <a:extLst>
                  <a:ext uri="{0D108BD9-81ED-4DB2-BD59-A6C34878D82A}">
                    <a16:rowId xmlns:a16="http://schemas.microsoft.com/office/drawing/2014/main" val="119782273"/>
                  </a:ext>
                </a:extLst>
              </a:tr>
              <a:tr h="619325">
                <a:tc>
                  <a:txBody>
                    <a:bodyPr/>
                    <a:lstStyle/>
                    <a:p>
                      <a:r>
                        <a:rPr lang="en-US" dirty="0">
                          <a:latin typeface="Arial" panose="020B0604020202020204" pitchFamily="34" charset="0"/>
                          <a:cs typeface="Arial" panose="020B0604020202020204" pitchFamily="34" charset="0"/>
                        </a:rPr>
                        <a:t>Lack of diversity policies or programs within the institution to encourage the advancement of PoC</a:t>
                      </a:r>
                    </a:p>
                  </a:txBody>
                  <a:tcPr/>
                </a:tc>
                <a:tc>
                  <a:txBody>
                    <a:bodyPr/>
                    <a:lstStyle/>
                    <a:p>
                      <a:pPr algn="ctr"/>
                      <a:r>
                        <a:rPr lang="en-US" dirty="0">
                          <a:latin typeface="Arial" panose="020B0604020202020204" pitchFamily="34" charset="0"/>
                          <a:cs typeface="Arial" panose="020B0604020202020204" pitchFamily="34" charset="0"/>
                        </a:rPr>
                        <a:t>18%</a:t>
                      </a:r>
                    </a:p>
                  </a:txBody>
                  <a:tcPr anchor="ctr"/>
                </a:tc>
                <a:tc>
                  <a:txBody>
                    <a:bodyPr/>
                    <a:lstStyle/>
                    <a:p>
                      <a:pPr algn="ctr"/>
                      <a:r>
                        <a:rPr lang="en-US" dirty="0">
                          <a:highlight>
                            <a:srgbClr val="FFFF00"/>
                          </a:highlight>
                          <a:latin typeface="Arial" panose="020B0604020202020204" pitchFamily="34" charset="0"/>
                          <a:cs typeface="Arial" panose="020B0604020202020204" pitchFamily="34" charset="0"/>
                        </a:rPr>
                        <a:t>41%</a:t>
                      </a:r>
                    </a:p>
                  </a:txBody>
                  <a:tcPr anchor="ctr"/>
                </a:tc>
                <a:tc>
                  <a:txBody>
                    <a:bodyPr/>
                    <a:lstStyle/>
                    <a:p>
                      <a:pPr algn="ctr"/>
                      <a:r>
                        <a:rPr lang="en-US" dirty="0">
                          <a:latin typeface="Arial" panose="020B0604020202020204" pitchFamily="34" charset="0"/>
                          <a:cs typeface="Arial" panose="020B0604020202020204" pitchFamily="34" charset="0"/>
                        </a:rPr>
                        <a:t>18%</a:t>
                      </a:r>
                    </a:p>
                  </a:txBody>
                  <a:tcPr anchor="ctr"/>
                </a:tc>
                <a:tc>
                  <a:txBody>
                    <a:bodyPr/>
                    <a:lstStyle/>
                    <a:p>
                      <a:pPr algn="ctr"/>
                      <a:r>
                        <a:rPr lang="en-US" dirty="0">
                          <a:latin typeface="Arial" panose="020B0604020202020204" pitchFamily="34" charset="0"/>
                          <a:cs typeface="Arial" panose="020B0604020202020204" pitchFamily="34" charset="0"/>
                        </a:rPr>
                        <a:t>17%</a:t>
                      </a:r>
                    </a:p>
                  </a:txBody>
                  <a:tcPr anchor="ctr"/>
                </a:tc>
                <a:tc>
                  <a:txBody>
                    <a:bodyPr/>
                    <a:lstStyle/>
                    <a:p>
                      <a:pPr algn="ctr"/>
                      <a:r>
                        <a:rPr lang="en-US" dirty="0">
                          <a:latin typeface="Arial" panose="020B0604020202020204" pitchFamily="34" charset="0"/>
                          <a:cs typeface="Arial" panose="020B0604020202020204" pitchFamily="34" charset="0"/>
                        </a:rPr>
                        <a:t>6%</a:t>
                      </a:r>
                    </a:p>
                  </a:txBody>
                  <a:tcPr anchor="ctr"/>
                </a:tc>
                <a:extLst>
                  <a:ext uri="{0D108BD9-81ED-4DB2-BD59-A6C34878D82A}">
                    <a16:rowId xmlns:a16="http://schemas.microsoft.com/office/drawing/2014/main" val="1878905160"/>
                  </a:ext>
                </a:extLst>
              </a:tr>
              <a:tr h="619325">
                <a:tc>
                  <a:txBody>
                    <a:bodyPr/>
                    <a:lstStyle/>
                    <a:p>
                      <a:r>
                        <a:rPr lang="en-US" dirty="0">
                          <a:latin typeface="Arial" panose="020B0604020202020204" pitchFamily="34" charset="0"/>
                          <a:cs typeface="Arial" panose="020B0604020202020204" pitchFamily="34" charset="0"/>
                        </a:rPr>
                        <a:t>Employer’s lack of interest to invest in training and development for Asian librarians</a:t>
                      </a:r>
                    </a:p>
                  </a:txBody>
                  <a:tcPr/>
                </a:tc>
                <a:tc>
                  <a:txBody>
                    <a:bodyPr/>
                    <a:lstStyle/>
                    <a:p>
                      <a:pPr algn="ctr"/>
                      <a:r>
                        <a:rPr lang="en-US" dirty="0">
                          <a:latin typeface="Arial" panose="020B0604020202020204" pitchFamily="34" charset="0"/>
                          <a:cs typeface="Arial" panose="020B0604020202020204" pitchFamily="34" charset="0"/>
                        </a:rPr>
                        <a:t>23%</a:t>
                      </a:r>
                    </a:p>
                  </a:txBody>
                  <a:tcPr anchor="ctr"/>
                </a:tc>
                <a:tc>
                  <a:txBody>
                    <a:bodyPr/>
                    <a:lstStyle/>
                    <a:p>
                      <a:pPr algn="ctr"/>
                      <a:r>
                        <a:rPr lang="en-US" dirty="0">
                          <a:latin typeface="Arial" panose="020B0604020202020204" pitchFamily="34" charset="0"/>
                          <a:cs typeface="Arial" panose="020B0604020202020204" pitchFamily="34" charset="0"/>
                        </a:rPr>
                        <a:t>23%</a:t>
                      </a:r>
                    </a:p>
                  </a:txBody>
                  <a:tcPr anchor="ctr"/>
                </a:tc>
                <a:tc>
                  <a:txBody>
                    <a:bodyPr/>
                    <a:lstStyle/>
                    <a:p>
                      <a:pPr algn="ctr"/>
                      <a:r>
                        <a:rPr lang="en-US" dirty="0">
                          <a:latin typeface="Arial" panose="020B0604020202020204" pitchFamily="34" charset="0"/>
                          <a:cs typeface="Arial" panose="020B0604020202020204" pitchFamily="34" charset="0"/>
                        </a:rPr>
                        <a:t>32%</a:t>
                      </a:r>
                    </a:p>
                  </a:txBody>
                  <a:tcPr anchor="ctr"/>
                </a:tc>
                <a:tc>
                  <a:txBody>
                    <a:bodyPr/>
                    <a:lstStyle/>
                    <a:p>
                      <a:pPr algn="ctr"/>
                      <a:r>
                        <a:rPr lang="en-US" dirty="0">
                          <a:latin typeface="Arial" panose="020B0604020202020204" pitchFamily="34" charset="0"/>
                          <a:cs typeface="Arial" panose="020B0604020202020204" pitchFamily="34" charset="0"/>
                        </a:rPr>
                        <a:t>14%</a:t>
                      </a:r>
                    </a:p>
                  </a:txBody>
                  <a:tcPr anchor="ctr"/>
                </a:tc>
                <a:tc>
                  <a:txBody>
                    <a:bodyPr/>
                    <a:lstStyle/>
                    <a:p>
                      <a:pPr algn="ctr"/>
                      <a:r>
                        <a:rPr lang="en-US" dirty="0">
                          <a:latin typeface="Arial" panose="020B0604020202020204" pitchFamily="34" charset="0"/>
                          <a:cs typeface="Arial" panose="020B0604020202020204" pitchFamily="34" charset="0"/>
                        </a:rPr>
                        <a:t>9%</a:t>
                      </a:r>
                    </a:p>
                  </a:txBody>
                  <a:tcPr anchor="ctr"/>
                </a:tc>
                <a:extLst>
                  <a:ext uri="{0D108BD9-81ED-4DB2-BD59-A6C34878D82A}">
                    <a16:rowId xmlns:a16="http://schemas.microsoft.com/office/drawing/2014/main" val="2561595596"/>
                  </a:ext>
                </a:extLst>
              </a:tr>
              <a:tr h="619325">
                <a:tc>
                  <a:txBody>
                    <a:bodyPr/>
                    <a:lstStyle/>
                    <a:p>
                      <a:r>
                        <a:rPr lang="en-US" dirty="0">
                          <a:latin typeface="Arial" panose="020B0604020202020204" pitchFamily="34" charset="0"/>
                          <a:cs typeface="Arial" panose="020B0604020202020204" pitchFamily="34" charset="0"/>
                        </a:rPr>
                        <a:t>Lack of diversity training that addresses Asia stereotypes for staff</a:t>
                      </a:r>
                    </a:p>
                  </a:txBody>
                  <a:tcPr/>
                </a:tc>
                <a:tc>
                  <a:txBody>
                    <a:bodyPr/>
                    <a:lstStyle/>
                    <a:p>
                      <a:pPr algn="ctr"/>
                      <a:r>
                        <a:rPr lang="en-US" dirty="0">
                          <a:highlight>
                            <a:srgbClr val="FFFF00"/>
                          </a:highlight>
                          <a:latin typeface="Arial" panose="020B0604020202020204" pitchFamily="34" charset="0"/>
                          <a:cs typeface="Arial" panose="020B0604020202020204" pitchFamily="34" charset="0"/>
                        </a:rPr>
                        <a:t>36%</a:t>
                      </a:r>
                    </a:p>
                  </a:txBody>
                  <a:tcPr anchor="ctr"/>
                </a:tc>
                <a:tc>
                  <a:txBody>
                    <a:bodyPr/>
                    <a:lstStyle/>
                    <a:p>
                      <a:pPr algn="ctr"/>
                      <a:r>
                        <a:rPr lang="en-US" dirty="0">
                          <a:latin typeface="Arial" panose="020B0604020202020204" pitchFamily="34" charset="0"/>
                          <a:cs typeface="Arial" panose="020B0604020202020204" pitchFamily="34" charset="0"/>
                        </a:rPr>
                        <a:t>27%</a:t>
                      </a:r>
                    </a:p>
                  </a:txBody>
                  <a:tcPr anchor="ctr"/>
                </a:tc>
                <a:tc>
                  <a:txBody>
                    <a:bodyPr/>
                    <a:lstStyle/>
                    <a:p>
                      <a:pPr algn="ctr"/>
                      <a:r>
                        <a:rPr lang="en-US" dirty="0">
                          <a:latin typeface="Arial" panose="020B0604020202020204" pitchFamily="34" charset="0"/>
                          <a:cs typeface="Arial" panose="020B0604020202020204" pitchFamily="34" charset="0"/>
                        </a:rPr>
                        <a:t>18%</a:t>
                      </a:r>
                    </a:p>
                  </a:txBody>
                  <a:tcPr anchor="ctr"/>
                </a:tc>
                <a:tc>
                  <a:txBody>
                    <a:bodyPr/>
                    <a:lstStyle/>
                    <a:p>
                      <a:pPr algn="ctr"/>
                      <a:r>
                        <a:rPr lang="en-US" dirty="0">
                          <a:latin typeface="Arial" panose="020B0604020202020204" pitchFamily="34" charset="0"/>
                          <a:cs typeface="Arial" panose="020B0604020202020204" pitchFamily="34" charset="0"/>
                        </a:rPr>
                        <a:t>11%</a:t>
                      </a:r>
                    </a:p>
                  </a:txBody>
                  <a:tcPr anchor="ctr"/>
                </a:tc>
                <a:tc>
                  <a:txBody>
                    <a:bodyPr/>
                    <a:lstStyle/>
                    <a:p>
                      <a:pPr algn="ctr"/>
                      <a:r>
                        <a:rPr lang="en-US" dirty="0">
                          <a:latin typeface="Arial" panose="020B0604020202020204" pitchFamily="34" charset="0"/>
                          <a:cs typeface="Arial" panose="020B0604020202020204" pitchFamily="34" charset="0"/>
                        </a:rPr>
                        <a:t>8%</a:t>
                      </a:r>
                    </a:p>
                  </a:txBody>
                  <a:tcPr anchor="ctr"/>
                </a:tc>
                <a:extLst>
                  <a:ext uri="{0D108BD9-81ED-4DB2-BD59-A6C34878D82A}">
                    <a16:rowId xmlns:a16="http://schemas.microsoft.com/office/drawing/2014/main" val="2834642399"/>
                  </a:ext>
                </a:extLst>
              </a:tr>
              <a:tr h="619325">
                <a:tc>
                  <a:txBody>
                    <a:bodyPr/>
                    <a:lstStyle/>
                    <a:p>
                      <a:r>
                        <a:rPr lang="en-US" dirty="0">
                          <a:latin typeface="Arial" panose="020B0604020202020204" pitchFamily="34" charset="0"/>
                          <a:cs typeface="Arial" panose="020B0604020202020204" pitchFamily="34" charset="0"/>
                        </a:rPr>
                        <a:t>Lack of mentor programs for PoC</a:t>
                      </a:r>
                    </a:p>
                  </a:txBody>
                  <a:tcPr/>
                </a:tc>
                <a:tc>
                  <a:txBody>
                    <a:bodyPr/>
                    <a:lstStyle/>
                    <a:p>
                      <a:pPr algn="ctr"/>
                      <a:r>
                        <a:rPr lang="en-US" dirty="0">
                          <a:highlight>
                            <a:srgbClr val="FFFF00"/>
                          </a:highlight>
                          <a:latin typeface="Arial" panose="020B0604020202020204" pitchFamily="34" charset="0"/>
                          <a:cs typeface="Arial" panose="020B0604020202020204" pitchFamily="34" charset="0"/>
                        </a:rPr>
                        <a:t>38%</a:t>
                      </a:r>
                    </a:p>
                  </a:txBody>
                  <a:tcPr anchor="ctr"/>
                </a:tc>
                <a:tc>
                  <a:txBody>
                    <a:bodyPr/>
                    <a:lstStyle/>
                    <a:p>
                      <a:pPr algn="ctr"/>
                      <a:r>
                        <a:rPr lang="en-US" dirty="0">
                          <a:latin typeface="Arial" panose="020B0604020202020204" pitchFamily="34" charset="0"/>
                          <a:cs typeface="Arial" panose="020B0604020202020204" pitchFamily="34" charset="0"/>
                        </a:rPr>
                        <a:t>33%</a:t>
                      </a:r>
                    </a:p>
                  </a:txBody>
                  <a:tcPr anchor="ctr"/>
                </a:tc>
                <a:tc>
                  <a:txBody>
                    <a:bodyPr/>
                    <a:lstStyle/>
                    <a:p>
                      <a:pPr algn="ctr"/>
                      <a:r>
                        <a:rPr lang="en-US" dirty="0">
                          <a:latin typeface="Arial" panose="020B0604020202020204" pitchFamily="34" charset="0"/>
                          <a:cs typeface="Arial" panose="020B0604020202020204" pitchFamily="34" charset="0"/>
                        </a:rPr>
                        <a:t>12%</a:t>
                      </a:r>
                    </a:p>
                  </a:txBody>
                  <a:tcPr anchor="ctr"/>
                </a:tc>
                <a:tc>
                  <a:txBody>
                    <a:bodyPr/>
                    <a:lstStyle/>
                    <a:p>
                      <a:pPr algn="ctr"/>
                      <a:r>
                        <a:rPr lang="en-US" dirty="0">
                          <a:latin typeface="Arial" panose="020B0604020202020204" pitchFamily="34" charset="0"/>
                          <a:cs typeface="Arial" panose="020B0604020202020204" pitchFamily="34" charset="0"/>
                        </a:rPr>
                        <a:t>12%</a:t>
                      </a:r>
                    </a:p>
                  </a:txBody>
                  <a:tcPr anchor="ctr"/>
                </a:tc>
                <a:tc>
                  <a:txBody>
                    <a:bodyPr/>
                    <a:lstStyle/>
                    <a:p>
                      <a:pPr algn="ctr"/>
                      <a:r>
                        <a:rPr lang="en-US" dirty="0">
                          <a:latin typeface="Arial" panose="020B0604020202020204" pitchFamily="34" charset="0"/>
                          <a:cs typeface="Arial" panose="020B0604020202020204" pitchFamily="34" charset="0"/>
                        </a:rPr>
                        <a:t>5%</a:t>
                      </a:r>
                    </a:p>
                  </a:txBody>
                  <a:tcPr anchor="ctr"/>
                </a:tc>
                <a:extLst>
                  <a:ext uri="{0D108BD9-81ED-4DB2-BD59-A6C34878D82A}">
                    <a16:rowId xmlns:a16="http://schemas.microsoft.com/office/drawing/2014/main" val="436666735"/>
                  </a:ext>
                </a:extLst>
              </a:tr>
            </a:tbl>
          </a:graphicData>
        </a:graphic>
      </p:graphicFrame>
      <p:sp>
        <p:nvSpPr>
          <p:cNvPr id="3" name="Rectangle 2">
            <a:extLst>
              <a:ext uri="{FF2B5EF4-FFF2-40B4-BE49-F238E27FC236}">
                <a16:creationId xmlns:a16="http://schemas.microsoft.com/office/drawing/2014/main" id="{21AB8E2C-E65C-4835-A229-73DA5CF53F8F}"/>
              </a:ext>
            </a:extLst>
          </p:cNvPr>
          <p:cNvSpPr/>
          <p:nvPr/>
        </p:nvSpPr>
        <p:spPr>
          <a:xfrm>
            <a:off x="0" y="0"/>
            <a:ext cx="12192000" cy="1181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Arial" panose="020B0604020202020204" pitchFamily="34" charset="0"/>
                <a:cs typeface="Arial" panose="020B0604020202020204" pitchFamily="34" charset="0"/>
              </a:rPr>
              <a:t>Organizational</a:t>
            </a:r>
            <a:r>
              <a:rPr lang="en-US" sz="3600" b="1" dirty="0"/>
              <a:t> Barriers –</a:t>
            </a:r>
          </a:p>
          <a:p>
            <a:pPr algn="ctr"/>
            <a:r>
              <a:rPr lang="en-US" sz="3600" b="1" dirty="0"/>
              <a:t> Negative Influences (All Participants)</a:t>
            </a:r>
          </a:p>
        </p:txBody>
      </p:sp>
    </p:spTree>
    <p:extLst>
      <p:ext uri="{BB962C8B-B14F-4D97-AF65-F5344CB8AC3E}">
        <p14:creationId xmlns:p14="http://schemas.microsoft.com/office/powerpoint/2010/main" val="12453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5E2F-A8AA-494E-B48E-4B0F1E2C9C45}"/>
              </a:ext>
            </a:extLst>
          </p:cNvPr>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Land acknowledgement</a:t>
            </a:r>
          </a:p>
        </p:txBody>
      </p:sp>
      <p:sp>
        <p:nvSpPr>
          <p:cNvPr id="3" name="Content Placeholder 2">
            <a:extLst>
              <a:ext uri="{FF2B5EF4-FFF2-40B4-BE49-F238E27FC236}">
                <a16:creationId xmlns:a16="http://schemas.microsoft.com/office/drawing/2014/main" id="{537B8C00-D790-4673-A62E-377AF7CC9287}"/>
              </a:ext>
            </a:extLst>
          </p:cNvPr>
          <p:cNvSpPr>
            <a:spLocks noGrp="1"/>
          </p:cNvSpPr>
          <p:nvPr>
            <p:ph idx="1"/>
          </p:nvPr>
        </p:nvSpPr>
        <p:spPr/>
        <p:txBody>
          <a:bodyPr/>
          <a:lstStyle/>
          <a:p>
            <a:pPr marL="0" indent="0">
              <a:buNone/>
            </a:pPr>
            <a:r>
              <a:rPr lang="en-CA" b="0" i="0" dirty="0">
                <a:solidFill>
                  <a:srgbClr val="000000"/>
                </a:solidFill>
                <a:effectLst/>
                <a:latin typeface="Arial" panose="020B0604020202020204" pitchFamily="34" charset="0"/>
                <a:cs typeface="Arial" panose="020B0604020202020204" pitchFamily="34" charset="0"/>
              </a:rPr>
              <a:t>Toronto is in the 'Dish With One Spoon Territory’. The Dish With One Spoon is a treaty between the Anishinaabe, </a:t>
            </a:r>
            <a:r>
              <a:rPr lang="en-CA" b="0" i="0" dirty="0" err="1">
                <a:solidFill>
                  <a:srgbClr val="000000"/>
                </a:solidFill>
                <a:effectLst/>
                <a:latin typeface="Arial" panose="020B0604020202020204" pitchFamily="34" charset="0"/>
                <a:cs typeface="Arial" panose="020B0604020202020204" pitchFamily="34" charset="0"/>
              </a:rPr>
              <a:t>Mississaugas</a:t>
            </a:r>
            <a:r>
              <a:rPr lang="en-CA" b="0" i="0" dirty="0">
                <a:solidFill>
                  <a:srgbClr val="000000"/>
                </a:solidFill>
                <a:effectLst/>
                <a:latin typeface="Arial" panose="020B0604020202020204" pitchFamily="34" charset="0"/>
                <a:cs typeface="Arial" panose="020B0604020202020204" pitchFamily="34" charset="0"/>
              </a:rPr>
              <a:t> and Haudenosaunee that bound them to share the territory and protect the land. Subsequent Indigenous Nations and peoples, Europeans and all newcomers have been invited into this treaty in the spirit of peace, friendship and respect.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1550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55D25-15A7-4568-9276-93EF6B0ECE4C}"/>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Open</a:t>
            </a:r>
            <a:r>
              <a:rPr lang="en-US" dirty="0"/>
              <a:t> responses</a:t>
            </a:r>
          </a:p>
        </p:txBody>
      </p:sp>
      <p:sp>
        <p:nvSpPr>
          <p:cNvPr id="3" name="Subtitle 2">
            <a:extLst>
              <a:ext uri="{FF2B5EF4-FFF2-40B4-BE49-F238E27FC236}">
                <a16:creationId xmlns:a16="http://schemas.microsoft.com/office/drawing/2014/main" id="{C981058C-04D0-4667-B3CB-9BAA3B3DBC01}"/>
              </a:ext>
            </a:extLst>
          </p:cNvPr>
          <p:cNvSpPr>
            <a:spLocks noGrp="1"/>
          </p:cNvSpPr>
          <p:nvPr>
            <p:ph type="subTitle" idx="1"/>
          </p:nvPr>
        </p:nvSpPr>
        <p:spPr/>
        <p:txBody>
          <a:bodyPr/>
          <a:lstStyle/>
          <a:p>
            <a:r>
              <a:rPr lang="en-US" dirty="0"/>
              <a:t>Thematic Analysis </a:t>
            </a:r>
          </a:p>
        </p:txBody>
      </p:sp>
    </p:spTree>
    <p:extLst>
      <p:ext uri="{BB962C8B-B14F-4D97-AF65-F5344CB8AC3E}">
        <p14:creationId xmlns:p14="http://schemas.microsoft.com/office/powerpoint/2010/main" val="2951621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D235-2DBE-4E13-BB4A-31E8A115FB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Thematic Analysis</a:t>
            </a:r>
          </a:p>
        </p:txBody>
      </p:sp>
      <p:sp>
        <p:nvSpPr>
          <p:cNvPr id="3" name="Content Placeholder 2">
            <a:extLst>
              <a:ext uri="{FF2B5EF4-FFF2-40B4-BE49-F238E27FC236}">
                <a16:creationId xmlns:a16="http://schemas.microsoft.com/office/drawing/2014/main" id="{B01544E4-2E52-4779-89D9-9EC038DFD764}"/>
              </a:ext>
            </a:extLst>
          </p:cNvPr>
          <p:cNvSpPr>
            <a:spLocks noGrp="1"/>
          </p:cNvSpPr>
          <p:nvPr>
            <p:ph idx="1"/>
          </p:nvPr>
        </p:nvSpPr>
        <p:spPr/>
        <p:txBody>
          <a:bodyPr>
            <a:normAutofit/>
          </a:bodyPr>
          <a:lstStyle/>
          <a:p>
            <a:pPr marL="0" indent="0">
              <a:buNone/>
            </a:pPr>
            <a:r>
              <a:rPr lang="en-US" b="1" dirty="0" err="1">
                <a:solidFill>
                  <a:schemeClr val="tx1"/>
                </a:solidFill>
                <a:latin typeface="Arial" panose="020B0604020202020204" pitchFamily="34" charset="0"/>
                <a:cs typeface="Arial" panose="020B0604020202020204" pitchFamily="34" charset="0"/>
              </a:rPr>
              <a:t>Illusio</a:t>
            </a:r>
            <a:r>
              <a:rPr lang="en-US" b="1" dirty="0">
                <a:solidFill>
                  <a:schemeClr val="tx1"/>
                </a:solidFill>
                <a:latin typeface="Arial" panose="020B0604020202020204" pitchFamily="34" charset="0"/>
                <a:cs typeface="Arial" panose="020B0604020202020204" pitchFamily="34" charset="0"/>
              </a:rPr>
              <a:t> and habitus</a:t>
            </a:r>
          </a:p>
          <a:p>
            <a:endParaRPr lang="en-US" dirty="0">
              <a:latin typeface="Arial" panose="020B0604020202020204" pitchFamily="34" charset="0"/>
              <a:cs typeface="Arial" panose="020B0604020202020204" pitchFamily="34" charset="0"/>
            </a:endParaRPr>
          </a:p>
          <a:p>
            <a:pPr marL="0" indent="0">
              <a:buNone/>
            </a:pPr>
            <a:r>
              <a:rPr lang="en-CA" dirty="0">
                <a:solidFill>
                  <a:schemeClr val="tx1"/>
                </a:solidFill>
                <a:latin typeface="Arial" panose="020B0604020202020204" pitchFamily="34" charset="0"/>
                <a:cs typeface="Arial" panose="020B0604020202020204" pitchFamily="34" charset="0"/>
              </a:rPr>
              <a:t>“…all social games seen from the outside seem to be games of illusion, but the essence of a game is to produce the kind of habitus that does not call the game into question and to attract players so profoundly adapted the game that they never ask questions of the game.”</a:t>
            </a:r>
          </a:p>
          <a:p>
            <a:pPr marL="0" indent="0">
              <a:buNone/>
            </a:pPr>
            <a:r>
              <a:rPr lang="en-CA" dirty="0">
                <a:solidFill>
                  <a:schemeClr val="tx1"/>
                </a:solidFill>
                <a:latin typeface="Arial" panose="020B0604020202020204" pitchFamily="34" charset="0"/>
                <a:cs typeface="Arial" panose="020B0604020202020204" pitchFamily="34" charset="0"/>
              </a:rPr>
              <a:t>(Bourdieu, 1982/2020, pp. 83-84)</a:t>
            </a:r>
          </a:p>
        </p:txBody>
      </p:sp>
    </p:spTree>
    <p:extLst>
      <p:ext uri="{BB962C8B-B14F-4D97-AF65-F5344CB8AC3E}">
        <p14:creationId xmlns:p14="http://schemas.microsoft.com/office/powerpoint/2010/main" val="1089871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D235-2DBE-4E13-BB4A-31E8A115FB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Thematic Analysis</a:t>
            </a:r>
          </a:p>
        </p:txBody>
      </p:sp>
      <p:sp>
        <p:nvSpPr>
          <p:cNvPr id="3" name="Content Placeholder 2">
            <a:extLst>
              <a:ext uri="{FF2B5EF4-FFF2-40B4-BE49-F238E27FC236}">
                <a16:creationId xmlns:a16="http://schemas.microsoft.com/office/drawing/2014/main" id="{B01544E4-2E52-4779-89D9-9EC038DFD764}"/>
              </a:ext>
            </a:extLst>
          </p:cNvPr>
          <p:cNvSpPr>
            <a:spLocks noGrp="1"/>
          </p:cNvSpPr>
          <p:nvPr>
            <p:ph idx="1"/>
          </p:nvPr>
        </p:nvSpPr>
        <p:spPr/>
        <p:txBody>
          <a:bodyPr>
            <a:normAutofit/>
          </a:bodyPr>
          <a:lstStyle/>
          <a:p>
            <a:pPr marL="0" indent="0">
              <a:buNone/>
            </a:pPr>
            <a:r>
              <a:rPr lang="en-US" b="1" dirty="0" err="1">
                <a:solidFill>
                  <a:schemeClr val="tx1"/>
                </a:solidFill>
                <a:latin typeface="Arial" panose="020B0604020202020204" pitchFamily="34" charset="0"/>
                <a:cs typeface="Arial" panose="020B0604020202020204" pitchFamily="34" charset="0"/>
              </a:rPr>
              <a:t>Illusio</a:t>
            </a:r>
            <a:r>
              <a:rPr lang="en-US" b="1" dirty="0">
                <a:solidFill>
                  <a:schemeClr val="tx1"/>
                </a:solidFill>
                <a:latin typeface="Arial" panose="020B0604020202020204" pitchFamily="34" charset="0"/>
                <a:cs typeface="Arial" panose="020B0604020202020204" pitchFamily="34" charset="0"/>
              </a:rPr>
              <a:t> and habitus</a:t>
            </a:r>
          </a:p>
          <a:p>
            <a:endParaRPr lang="en-US" dirty="0">
              <a:latin typeface="Arial" panose="020B0604020202020204" pitchFamily="34" charset="0"/>
              <a:cs typeface="Arial" panose="020B0604020202020204" pitchFamily="34" charset="0"/>
            </a:endParaRPr>
          </a:p>
          <a:p>
            <a:pPr marL="0" indent="0">
              <a:buNone/>
            </a:pPr>
            <a:r>
              <a:rPr lang="en-CA" i="1" dirty="0">
                <a:solidFill>
                  <a:schemeClr val="tx1"/>
                </a:solidFill>
                <a:latin typeface="Arial" panose="020B0604020202020204" pitchFamily="34" charset="0"/>
                <a:cs typeface="Arial" panose="020B0604020202020204" pitchFamily="34" charset="0"/>
              </a:rPr>
              <a:t>The challenges I’ve experienced with moving up the corporate ladder are more subtle. As a first-generation immigrant, I don’t have some of the cultural connections that others share when networking (playing hockey or golf). I worked in public libraries for many years before moving to academic libraries. There were many women in leadership positions, but few people of color. Of the people of color, there were fewer women of color.</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251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D235-2DBE-4E13-BB4A-31E8A115FB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Thematic Analysis</a:t>
            </a:r>
          </a:p>
        </p:txBody>
      </p:sp>
      <p:sp>
        <p:nvSpPr>
          <p:cNvPr id="3" name="Content Placeholder 2">
            <a:extLst>
              <a:ext uri="{FF2B5EF4-FFF2-40B4-BE49-F238E27FC236}">
                <a16:creationId xmlns:a16="http://schemas.microsoft.com/office/drawing/2014/main" id="{B01544E4-2E52-4779-89D9-9EC038DFD764}"/>
              </a:ext>
            </a:extLst>
          </p:cNvPr>
          <p:cNvSpPr>
            <a:spLocks noGrp="1"/>
          </p:cNvSpPr>
          <p:nvPr>
            <p:ph idx="1"/>
          </p:nvPr>
        </p:nvSpPr>
        <p:spPr/>
        <p:txBody>
          <a:bodyPr/>
          <a:lstStyle/>
          <a:p>
            <a:pPr marL="0" indent="0">
              <a:buNone/>
            </a:pPr>
            <a:r>
              <a:rPr lang="en-US" b="1" dirty="0">
                <a:solidFill>
                  <a:schemeClr val="tx1"/>
                </a:solidFill>
                <a:latin typeface="Arial" panose="020B0604020202020204" pitchFamily="34" charset="0"/>
                <a:cs typeface="Arial" panose="020B0604020202020204" pitchFamily="34" charset="0"/>
              </a:rPr>
              <a:t>Capital and misrecognition</a:t>
            </a:r>
          </a:p>
          <a:p>
            <a:endParaRPr lang="en-US" dirty="0">
              <a:solidFill>
                <a:schemeClr val="tx1"/>
              </a:solidFill>
              <a:latin typeface="Arial" panose="020B0604020202020204" pitchFamily="34" charset="0"/>
              <a:cs typeface="Arial" panose="020B0604020202020204" pitchFamily="34" charset="0"/>
            </a:endParaRPr>
          </a:p>
          <a:p>
            <a:pPr marL="0" indent="0">
              <a:buNone/>
            </a:pPr>
            <a:r>
              <a:rPr lang="en-CA" dirty="0">
                <a:solidFill>
                  <a:schemeClr val="tx1"/>
                </a:solidFill>
                <a:latin typeface="Arial" panose="020B0604020202020204" pitchFamily="34" charset="0"/>
                <a:cs typeface="Arial" panose="020B0604020202020204" pitchFamily="34" charset="0"/>
              </a:rPr>
              <a:t>Meritocracy presents itself as an objective system by instilling “the idea that whatever your social position at birth, society ought to offer enough opportunity and mobility for ‘talent’ to combine with ‘effort’ in order to ‘rise to the top.’” </a:t>
            </a:r>
          </a:p>
          <a:p>
            <a:pPr marL="0" indent="0">
              <a:buNone/>
            </a:pPr>
            <a:r>
              <a:rPr lang="en-CA" dirty="0">
                <a:solidFill>
                  <a:schemeClr val="tx1"/>
                </a:solidFill>
                <a:latin typeface="Arial" panose="020B0604020202020204" pitchFamily="34" charset="0"/>
                <a:cs typeface="Arial" panose="020B0604020202020204" pitchFamily="34" charset="0"/>
              </a:rPr>
              <a:t>(Littler, 2018, p. 1)</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5710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D235-2DBE-4E13-BB4A-31E8A115FB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Thematic Analysis</a:t>
            </a:r>
          </a:p>
        </p:txBody>
      </p:sp>
      <p:sp>
        <p:nvSpPr>
          <p:cNvPr id="3" name="Content Placeholder 2">
            <a:extLst>
              <a:ext uri="{FF2B5EF4-FFF2-40B4-BE49-F238E27FC236}">
                <a16:creationId xmlns:a16="http://schemas.microsoft.com/office/drawing/2014/main" id="{B01544E4-2E52-4779-89D9-9EC038DFD764}"/>
              </a:ext>
            </a:extLst>
          </p:cNvPr>
          <p:cNvSpPr>
            <a:spLocks noGrp="1"/>
          </p:cNvSpPr>
          <p:nvPr>
            <p:ph idx="1"/>
          </p:nvPr>
        </p:nvSpPr>
        <p:spPr/>
        <p:txBody>
          <a:bodyPr/>
          <a:lstStyle/>
          <a:p>
            <a:pPr marL="0" indent="0">
              <a:buNone/>
            </a:pPr>
            <a:r>
              <a:rPr lang="en-US" b="1" dirty="0">
                <a:solidFill>
                  <a:schemeClr val="tx1"/>
                </a:solidFill>
                <a:latin typeface="Arial" panose="020B0604020202020204" pitchFamily="34" charset="0"/>
                <a:cs typeface="Arial" panose="020B0604020202020204" pitchFamily="34" charset="0"/>
              </a:rPr>
              <a:t>Capital and misrecognition</a:t>
            </a:r>
          </a:p>
          <a:p>
            <a:endParaRPr lang="en-US" dirty="0">
              <a:solidFill>
                <a:schemeClr val="tx1"/>
              </a:solidFill>
              <a:latin typeface="Arial" panose="020B0604020202020204" pitchFamily="34" charset="0"/>
              <a:cs typeface="Arial" panose="020B0604020202020204" pitchFamily="34" charset="0"/>
            </a:endParaRPr>
          </a:p>
          <a:p>
            <a:pPr marL="0" indent="0">
              <a:buNone/>
            </a:pPr>
            <a:r>
              <a:rPr lang="en-CA" i="1" dirty="0">
                <a:solidFill>
                  <a:schemeClr val="tx1"/>
                </a:solidFill>
                <a:latin typeface="Arial" panose="020B0604020202020204" pitchFamily="34" charset="0"/>
                <a:cs typeface="Arial" panose="020B0604020202020204" pitchFamily="34" charset="0"/>
              </a:rPr>
              <a:t>Both colleagues and hiring panels and supervisors had expectations of Asian women as demure and introverted and not well suited for upper leadership. I had to work twice as hard to dissuade them of that notion. I was also repeatedly offered lower salaries than my male counterparts at the deputy and director levels, even though I negotiated. And I had to negotiate in comparison to my male counterparts (I learned later) to achieve status and par.</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4501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D235-2DBE-4E13-BB4A-31E8A115FB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Thematic Analysis</a:t>
            </a:r>
          </a:p>
        </p:txBody>
      </p:sp>
      <p:sp>
        <p:nvSpPr>
          <p:cNvPr id="3" name="Content Placeholder 2">
            <a:extLst>
              <a:ext uri="{FF2B5EF4-FFF2-40B4-BE49-F238E27FC236}">
                <a16:creationId xmlns:a16="http://schemas.microsoft.com/office/drawing/2014/main" id="{B01544E4-2E52-4779-89D9-9EC038DFD764}"/>
              </a:ext>
            </a:extLst>
          </p:cNvPr>
          <p:cNvSpPr>
            <a:spLocks noGrp="1"/>
          </p:cNvSpPr>
          <p:nvPr>
            <p:ph idx="1"/>
          </p:nvPr>
        </p:nvSpPr>
        <p:spPr/>
        <p:txBody>
          <a:bodyPr/>
          <a:lstStyle/>
          <a:p>
            <a:pPr marL="0" indent="0">
              <a:buNone/>
            </a:pPr>
            <a:r>
              <a:rPr lang="en-US" b="1" dirty="0">
                <a:solidFill>
                  <a:schemeClr val="tx1"/>
                </a:solidFill>
                <a:latin typeface="Arial" panose="020B0604020202020204" pitchFamily="34" charset="0"/>
                <a:cs typeface="Arial" panose="020B0604020202020204" pitchFamily="34" charset="0"/>
              </a:rPr>
              <a:t>Symbolic Capital (Legitimization) and Racism</a:t>
            </a:r>
          </a:p>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r>
              <a:rPr lang="en-CA" dirty="0">
                <a:solidFill>
                  <a:schemeClr val="tx1"/>
                </a:solidFill>
                <a:latin typeface="Arial" panose="020B0604020202020204" pitchFamily="34" charset="0"/>
                <a:cs typeface="Arial" panose="020B0604020202020204" pitchFamily="34" charset="0"/>
              </a:rPr>
              <a:t>Bourdieu (2015/2020) further explains that dominant groups “break silence only when ordered to do so by being questioned. These groups then claim to justify themselves, drawing on their own resources spontaneously to invent a </a:t>
            </a:r>
            <a:r>
              <a:rPr lang="en-CA" dirty="0" err="1">
                <a:solidFill>
                  <a:schemeClr val="tx1"/>
                </a:solidFill>
                <a:latin typeface="Arial" panose="020B0604020202020204" pitchFamily="34" charset="0"/>
                <a:cs typeface="Arial" panose="020B0604020202020204" pitchFamily="34" charset="0"/>
              </a:rPr>
              <a:t>sociodicy</a:t>
            </a:r>
            <a:r>
              <a:rPr lang="en-CA" dirty="0">
                <a:solidFill>
                  <a:schemeClr val="tx1"/>
                </a:solidFill>
                <a:latin typeface="Arial" panose="020B0604020202020204" pitchFamily="34" charset="0"/>
                <a:cs typeface="Arial" panose="020B0604020202020204" pitchFamily="34" charset="0"/>
              </a:rPr>
              <a:t> reflecting the principle of legitimation that underpins them” (p. 299).</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846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4D235-2DBE-4E13-BB4A-31E8A115FBE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Thematic Analysis</a:t>
            </a:r>
          </a:p>
        </p:txBody>
      </p:sp>
      <p:sp>
        <p:nvSpPr>
          <p:cNvPr id="3" name="Content Placeholder 2">
            <a:extLst>
              <a:ext uri="{FF2B5EF4-FFF2-40B4-BE49-F238E27FC236}">
                <a16:creationId xmlns:a16="http://schemas.microsoft.com/office/drawing/2014/main" id="{B01544E4-2E52-4779-89D9-9EC038DFD764}"/>
              </a:ext>
            </a:extLst>
          </p:cNvPr>
          <p:cNvSpPr>
            <a:spLocks noGrp="1"/>
          </p:cNvSpPr>
          <p:nvPr>
            <p:ph idx="1"/>
          </p:nvPr>
        </p:nvSpPr>
        <p:spPr/>
        <p:txBody>
          <a:bodyPr/>
          <a:lstStyle/>
          <a:p>
            <a:pPr marL="0" indent="0">
              <a:buNone/>
            </a:pPr>
            <a:r>
              <a:rPr lang="en-US" b="1" dirty="0">
                <a:solidFill>
                  <a:schemeClr val="tx1"/>
                </a:solidFill>
                <a:latin typeface="Arial" panose="020B0604020202020204" pitchFamily="34" charset="0"/>
                <a:cs typeface="Arial" panose="020B0604020202020204" pitchFamily="34" charset="0"/>
              </a:rPr>
              <a:t>Symbolic Capital (Legitimization) and Racism</a:t>
            </a:r>
          </a:p>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r>
              <a:rPr lang="en-CA" i="1" dirty="0">
                <a:solidFill>
                  <a:schemeClr val="tx1"/>
                </a:solidFill>
                <a:latin typeface="Arial" panose="020B0604020202020204" pitchFamily="34" charset="0"/>
                <a:cs typeface="Arial" panose="020B0604020202020204" pitchFamily="34" charset="0"/>
              </a:rPr>
              <a:t>This lack of support from executive leadership, the refusal to address the serious lack of diversity and inclusion training in my organization, and the audacity to blame a victim for an organization’s institutional racism has greatly affected my professional goals. It was not explicitly said, but this individual implied that if I had issues with the organization, I may not be a right “fit” for the library. With this in mind, I am no longer motivated to pursue management roles. While moving to a managerial position would increase my ability to bring about change, having to deal with discrimination and microaggressions from my executive director and from my organization would hinder me from being a proper manager to other staff members.</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944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5D8F3-1553-4E7C-A8D0-A3A749613FB5}"/>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Considerations</a:t>
            </a:r>
          </a:p>
        </p:txBody>
      </p:sp>
      <p:sp>
        <p:nvSpPr>
          <p:cNvPr id="3" name="Subtitle 2">
            <a:extLst>
              <a:ext uri="{FF2B5EF4-FFF2-40B4-BE49-F238E27FC236}">
                <a16:creationId xmlns:a16="http://schemas.microsoft.com/office/drawing/2014/main" id="{9EF35416-0D5C-41E1-AF08-EB70C7BE1CA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593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71A5-4F2F-4422-87B6-021BD6D9F17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Hyun’s </a:t>
            </a:r>
            <a:r>
              <a:rPr lang="en-US" i="1" dirty="0">
                <a:latin typeface="Arial" panose="020B0604020202020204" pitchFamily="34" charset="0"/>
                <a:cs typeface="Arial" panose="020B0604020202020204" pitchFamily="34" charset="0"/>
              </a:rPr>
              <a:t>Bamboo Ceiling </a:t>
            </a:r>
          </a:p>
        </p:txBody>
      </p:sp>
      <p:sp>
        <p:nvSpPr>
          <p:cNvPr id="3" name="Content Placeholder 2">
            <a:extLst>
              <a:ext uri="{FF2B5EF4-FFF2-40B4-BE49-F238E27FC236}">
                <a16:creationId xmlns:a16="http://schemas.microsoft.com/office/drawing/2014/main" id="{B5FD40EA-9FFA-455B-B43A-213E681FCF61}"/>
              </a:ext>
            </a:extLst>
          </p:cNvPr>
          <p:cNvSpPr>
            <a:spLocks noGrp="1"/>
          </p:cNvSpPr>
          <p:nvPr>
            <p:ph idx="1"/>
          </p:nvPr>
        </p:nvSpPr>
        <p:spPr>
          <a:xfrm>
            <a:off x="3853226" y="1123837"/>
            <a:ext cx="7315200" cy="5120640"/>
          </a:xfrm>
        </p:spPr>
        <p:txBody>
          <a:bodyPr/>
          <a:lstStyle/>
          <a:p>
            <a:pPr marL="0" indent="0">
              <a:buNone/>
            </a:pPr>
            <a:r>
              <a:rPr lang="en-US" sz="2000" dirty="0">
                <a:solidFill>
                  <a:schemeClr val="tx1"/>
                </a:solidFill>
                <a:latin typeface="Arial" panose="020B0604020202020204" pitchFamily="34" charset="0"/>
                <a:cs typeface="Arial" panose="020B0604020202020204" pitchFamily="34" charset="0"/>
              </a:rPr>
              <a:t>“</a:t>
            </a:r>
            <a:r>
              <a:rPr lang="en-CA" b="0" i="0" dirty="0">
                <a:solidFill>
                  <a:srgbClr val="333333"/>
                </a:solidFill>
                <a:effectLst/>
                <a:latin typeface="Arial" panose="020B0604020202020204" pitchFamily="34" charset="0"/>
              </a:rPr>
              <a:t>You're educated and ambitious. Sure, the hours are long and corporate politics are a bane, but you focus on getting the job done, confident that you will be rewarded in the long run. Yet, somehow, your hard work isn't paying off, and you watch from the sidelines as your colleagues get promoted. Those who make it to management positions in this intensely competitive corporate environment seem to understand an unwritten code for marketing and aligning themselves politically. Furthermore, your strong work ethic and raw intelligence were sufficient when you started at the firm, but now they're expecting you to be a rainmaker who can "bring in clients" and "exert influence" on others. The top of the career ladder seems beyond your reach. Perhaps you've hit the bamboo ceiling.</a:t>
            </a:r>
            <a:r>
              <a:rPr lang="en-US" b="0" i="0" dirty="0">
                <a:solidFill>
                  <a:schemeClr val="tx1"/>
                </a:solidFill>
                <a:effectLst/>
                <a:latin typeface="Arial" panose="020B0604020202020204" pitchFamily="34" charset="0"/>
                <a:cs typeface="Arial" panose="020B0604020202020204" pitchFamily="34" charset="0"/>
              </a:rPr>
              <a:t>”</a:t>
            </a:r>
          </a:p>
          <a:p>
            <a:pPr marL="0" indent="0">
              <a:buNone/>
            </a:pPr>
            <a:endParaRPr lang="en-US" sz="2000" dirty="0">
              <a:solidFill>
                <a:schemeClr val="tx1"/>
              </a:solidFill>
              <a:latin typeface="Arial" panose="020B0604020202020204" pitchFamily="34" charset="0"/>
              <a:cs typeface="Arial" panose="020B0604020202020204" pitchFamily="34" charset="0"/>
            </a:endParaRPr>
          </a:p>
          <a:p>
            <a:pPr marL="0" indent="0">
              <a:buNone/>
            </a:pPr>
            <a:r>
              <a:rPr lang="en-US" dirty="0">
                <a:solidFill>
                  <a:schemeClr val="tx1"/>
                </a:solidFill>
                <a:latin typeface="Arial" panose="020B0604020202020204" pitchFamily="34" charset="0"/>
                <a:cs typeface="Arial" panose="020B0604020202020204" pitchFamily="34" charset="0"/>
              </a:rPr>
              <a:t>Back Cover Text (Hyun, 2005)</a:t>
            </a:r>
            <a:endParaRPr lang="en-US" sz="2000" dirty="0">
              <a:solidFill>
                <a:schemeClr val="tx1"/>
              </a:solidFill>
              <a:latin typeface="Arial" panose="020B0604020202020204" pitchFamily="34" charset="0"/>
              <a:cs typeface="Arial" panose="020B0604020202020204" pitchFamily="34" charset="0"/>
            </a:endParaRPr>
          </a:p>
          <a:p>
            <a:pPr marL="0" indent="0">
              <a:buNone/>
            </a:pPr>
            <a:endParaRPr lang="en-US" dirty="0">
              <a:solidFill>
                <a:schemeClr val="tx1"/>
              </a:solidFill>
            </a:endParaRPr>
          </a:p>
        </p:txBody>
      </p:sp>
    </p:spTree>
    <p:extLst>
      <p:ext uri="{BB962C8B-B14F-4D97-AF65-F5344CB8AC3E}">
        <p14:creationId xmlns:p14="http://schemas.microsoft.com/office/powerpoint/2010/main" val="2750377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71A5-4F2F-4422-87B6-021BD6D9F17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Criticisms of</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Hyun’s</a:t>
            </a:r>
            <a:br>
              <a:rPr lang="en-US"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Bamboo Ceiling </a:t>
            </a:r>
          </a:p>
        </p:txBody>
      </p:sp>
      <p:sp>
        <p:nvSpPr>
          <p:cNvPr id="3" name="Content Placeholder 2">
            <a:extLst>
              <a:ext uri="{FF2B5EF4-FFF2-40B4-BE49-F238E27FC236}">
                <a16:creationId xmlns:a16="http://schemas.microsoft.com/office/drawing/2014/main" id="{B5FD40EA-9FFA-455B-B43A-213E681FCF61}"/>
              </a:ext>
            </a:extLst>
          </p:cNvPr>
          <p:cNvSpPr>
            <a:spLocks noGrp="1"/>
          </p:cNvSpPr>
          <p:nvPr>
            <p:ph idx="1"/>
          </p:nvPr>
        </p:nvSpPr>
        <p:spPr>
          <a:xfrm>
            <a:off x="3917394" y="1123837"/>
            <a:ext cx="7315200" cy="5120640"/>
          </a:xfrm>
        </p:spPr>
        <p:txBody>
          <a:bodyPr>
            <a:normAutofit lnSpcReduction="10000"/>
          </a:bodyPr>
          <a:lstStyle/>
          <a:p>
            <a:r>
              <a:rPr lang="en-US" dirty="0">
                <a:solidFill>
                  <a:schemeClr val="tx1"/>
                </a:solidFill>
                <a:latin typeface="Arial" panose="020B0604020202020204" pitchFamily="34" charset="0"/>
                <a:cs typeface="Arial" panose="020B0604020202020204" pitchFamily="34" charset="0"/>
              </a:rPr>
              <a:t>“Foreign” people need to be educated on Western ways of leading (Hyun, 2005) (colonial mindset)</a:t>
            </a:r>
          </a:p>
          <a:p>
            <a:r>
              <a:rPr lang="en-US" dirty="0">
                <a:solidFill>
                  <a:schemeClr val="tx1"/>
                </a:solidFill>
                <a:latin typeface="Arial" panose="020B0604020202020204" pitchFamily="34" charset="0"/>
                <a:cs typeface="Arial" panose="020B0604020202020204" pitchFamily="34" charset="0"/>
              </a:rPr>
              <a:t>Asians are generalized and essentialized as being “culturally incompetent” or the ceiling is of one’s own creation (victim blaming/deficit narrative) </a:t>
            </a:r>
          </a:p>
          <a:p>
            <a:r>
              <a:rPr lang="en-US" dirty="0">
                <a:solidFill>
                  <a:schemeClr val="tx1"/>
                </a:solidFill>
                <a:latin typeface="Arial" panose="020B0604020202020204" pitchFamily="34" charset="0"/>
                <a:cs typeface="Arial" panose="020B0604020202020204" pitchFamily="34" charset="0"/>
              </a:rPr>
              <a:t>White managers need to mentor Asian people to help them understand the workplace and culture (white savior)</a:t>
            </a:r>
          </a:p>
          <a:p>
            <a:r>
              <a:rPr lang="en-US" dirty="0">
                <a:solidFill>
                  <a:schemeClr val="tx1"/>
                </a:solidFill>
                <a:latin typeface="Arial" panose="020B0604020202020204" pitchFamily="34" charset="0"/>
                <a:cs typeface="Arial" panose="020B0604020202020204" pitchFamily="34" charset="0"/>
              </a:rPr>
              <a:t>Written and aimed at the business sector (uses business literature and research)</a:t>
            </a:r>
          </a:p>
          <a:p>
            <a:pPr marL="0" indent="0">
              <a:buNone/>
            </a:pPr>
            <a:r>
              <a:rPr lang="en-US" dirty="0">
                <a:solidFill>
                  <a:schemeClr val="tx1"/>
                </a:solidFill>
                <a:latin typeface="Arial" panose="020B0604020202020204" pitchFamily="34" charset="0"/>
                <a:cs typeface="Arial" panose="020B0604020202020204" pitchFamily="34" charset="0"/>
              </a:rPr>
              <a:t>==========================</a:t>
            </a:r>
          </a:p>
          <a:p>
            <a:r>
              <a:rPr lang="en-US" dirty="0">
                <a:solidFill>
                  <a:schemeClr val="tx1"/>
                </a:solidFill>
                <a:latin typeface="Arial" panose="020B0604020202020204" pitchFamily="34" charset="0"/>
                <a:cs typeface="Arial" panose="020B0604020202020204" pitchFamily="34" charset="0"/>
              </a:rPr>
              <a:t>Hyun (2012) article in </a:t>
            </a:r>
            <a:r>
              <a:rPr lang="en-US" i="1" dirty="0">
                <a:solidFill>
                  <a:schemeClr val="tx1"/>
                </a:solidFill>
                <a:latin typeface="Arial" panose="020B0604020202020204" pitchFamily="34" charset="0"/>
                <a:cs typeface="Arial" panose="020B0604020202020204" pitchFamily="34" charset="0"/>
              </a:rPr>
              <a:t>Leader to Leader </a:t>
            </a:r>
            <a:r>
              <a:rPr lang="en-US" dirty="0">
                <a:solidFill>
                  <a:schemeClr val="tx1"/>
                </a:solidFill>
                <a:latin typeface="Arial" panose="020B0604020202020204" pitchFamily="34" charset="0"/>
                <a:cs typeface="Arial" panose="020B0604020202020204" pitchFamily="34" charset="0"/>
              </a:rPr>
              <a:t>flips the issue from the need for Asians to aspire to whiteness to corporations that should support and talent</a:t>
            </a:r>
          </a:p>
          <a:p>
            <a:r>
              <a:rPr lang="en-US" dirty="0">
                <a:solidFill>
                  <a:schemeClr val="tx1"/>
                </a:solidFill>
                <a:latin typeface="Arial" panose="020B0604020202020204" pitchFamily="34" charset="0"/>
                <a:cs typeface="Arial" panose="020B0604020202020204" pitchFamily="34" charset="0"/>
              </a:rPr>
              <a:t>Hyun treats the issue of including Asians as leaders as a business case for diversity (roots are still in capitalism)</a:t>
            </a:r>
          </a:p>
          <a:p>
            <a:pPr lvl="1"/>
            <a:r>
              <a:rPr lang="en-US" sz="2000" dirty="0">
                <a:solidFill>
                  <a:schemeClr val="tx1"/>
                </a:solidFill>
                <a:latin typeface="Arial" panose="020B0604020202020204" pitchFamily="34" charset="0"/>
                <a:cs typeface="Arial" panose="020B0604020202020204" pitchFamily="34" charset="0"/>
              </a:rPr>
              <a:t>Problematic mindset according to some CRT scholars</a:t>
            </a:r>
          </a:p>
          <a:p>
            <a:pPr marL="0" indent="0">
              <a:buNone/>
            </a:pPr>
            <a:endParaRPr lang="en-US" dirty="0">
              <a:solidFill>
                <a:schemeClr val="tx1"/>
              </a:solidFill>
            </a:endParaRPr>
          </a:p>
        </p:txBody>
      </p:sp>
    </p:spTree>
    <p:extLst>
      <p:ext uri="{BB962C8B-B14F-4D97-AF65-F5344CB8AC3E}">
        <p14:creationId xmlns:p14="http://schemas.microsoft.com/office/powerpoint/2010/main" val="343230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5E2F-A8AA-494E-B48E-4B0F1E2C9C45}"/>
              </a:ext>
            </a:extLst>
          </p:cNvPr>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Epistemological</a:t>
            </a:r>
            <a:r>
              <a:rPr lang="en-US" sz="2800" dirty="0"/>
              <a:t> acknowledgement</a:t>
            </a:r>
          </a:p>
        </p:txBody>
      </p:sp>
      <p:sp>
        <p:nvSpPr>
          <p:cNvPr id="3" name="Content Placeholder 2">
            <a:extLst>
              <a:ext uri="{FF2B5EF4-FFF2-40B4-BE49-F238E27FC236}">
                <a16:creationId xmlns:a16="http://schemas.microsoft.com/office/drawing/2014/main" id="{537B8C00-D790-4673-A62E-377AF7CC9287}"/>
              </a:ext>
            </a:extLst>
          </p:cNvPr>
          <p:cNvSpPr>
            <a:spLocks noGrp="1"/>
          </p:cNvSpPr>
          <p:nvPr>
            <p:ph idx="1"/>
          </p:nvPr>
        </p:nvSpPr>
        <p:spPr/>
        <p:txBody>
          <a:bodyPr/>
          <a:lstStyle/>
          <a:p>
            <a:pPr marL="0" indent="0">
              <a:buNone/>
            </a:pPr>
            <a:r>
              <a:rPr lang="en-US" dirty="0">
                <a:solidFill>
                  <a:schemeClr val="tx1"/>
                </a:solidFill>
                <a:latin typeface="Arial" panose="020B0604020202020204" pitchFamily="34" charset="0"/>
                <a:cs typeface="Arial" panose="020B0604020202020204" pitchFamily="34" charset="0"/>
              </a:rPr>
              <a:t>African American/Canadian and racialized scholars, particularly Black feminist scholars have built the foundations for Critical Race Theory and contributed to important conversations around pedagogy, law, social issues and more. </a:t>
            </a:r>
          </a:p>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r>
              <a:rPr lang="en-US" i="1" dirty="0">
                <a:solidFill>
                  <a:schemeClr val="tx1"/>
                </a:solidFill>
                <a:latin typeface="Arial" panose="020B0604020202020204" pitchFamily="34" charset="0"/>
                <a:cs typeface="Arial" panose="020B0604020202020204" pitchFamily="34" charset="0"/>
              </a:rPr>
              <a:t>Collected</a:t>
            </a:r>
            <a:r>
              <a:rPr lang="en-US" dirty="0">
                <a:solidFill>
                  <a:schemeClr val="tx1"/>
                </a:solidFill>
                <a:latin typeface="Arial" panose="020B0604020202020204" pitchFamily="34" charset="0"/>
                <a:cs typeface="Arial" panose="020B0604020202020204" pitchFamily="34" charset="0"/>
              </a:rPr>
              <a:t> podcast: </a:t>
            </a:r>
            <a:r>
              <a:rPr lang="en-US"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https://americanhistory.si.edu/collected-podcast</a:t>
            </a:r>
            <a:r>
              <a:rPr lang="en-US" dirty="0">
                <a:solidFill>
                  <a:schemeClr val="tx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94949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71A5-4F2F-4422-87B6-021BD6D9F17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Bamboo Ceiling</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Reframed</a:t>
            </a:r>
          </a:p>
        </p:txBody>
      </p:sp>
      <p:sp>
        <p:nvSpPr>
          <p:cNvPr id="3" name="Content Placeholder 2">
            <a:extLst>
              <a:ext uri="{FF2B5EF4-FFF2-40B4-BE49-F238E27FC236}">
                <a16:creationId xmlns:a16="http://schemas.microsoft.com/office/drawing/2014/main" id="{B5FD40EA-9FFA-455B-B43A-213E681FCF61}"/>
              </a:ext>
            </a:extLst>
          </p:cNvPr>
          <p:cNvSpPr>
            <a:spLocks noGrp="1"/>
          </p:cNvSpPr>
          <p:nvPr>
            <p:ph idx="1"/>
          </p:nvPr>
        </p:nvSpPr>
        <p:spPr/>
        <p:txBody>
          <a:bodyPr/>
          <a:lstStyle/>
          <a:p>
            <a:r>
              <a:rPr lang="en-US" dirty="0">
                <a:solidFill>
                  <a:schemeClr val="tx1"/>
                </a:solidFill>
                <a:latin typeface="Arial" panose="020B0604020202020204" pitchFamily="34" charset="0"/>
                <a:cs typeface="Arial" panose="020B0604020202020204" pitchFamily="34" charset="0"/>
              </a:rPr>
              <a:t>Redefining what leadership should act or look like (diversity is not just race or skin </a:t>
            </a:r>
            <a:r>
              <a:rPr lang="en-US" dirty="0" err="1">
                <a:solidFill>
                  <a:schemeClr val="tx1"/>
                </a:solidFill>
                <a:latin typeface="Arial" panose="020B0604020202020204" pitchFamily="34" charset="0"/>
                <a:cs typeface="Arial" panose="020B0604020202020204" pitchFamily="34" charset="0"/>
              </a:rPr>
              <a:t>colour</a:t>
            </a:r>
            <a:r>
              <a:rPr lang="en-US" dirty="0">
                <a:solidFill>
                  <a:schemeClr val="tx1"/>
                </a:solidFill>
                <a:latin typeface="Arial" panose="020B0604020202020204" pitchFamily="34" charset="0"/>
                <a:cs typeface="Arial" panose="020B0604020202020204" pitchFamily="34" charset="0"/>
              </a:rPr>
              <a:t>).</a:t>
            </a:r>
          </a:p>
          <a:p>
            <a:r>
              <a:rPr lang="en-US" dirty="0">
                <a:solidFill>
                  <a:schemeClr val="tx1"/>
                </a:solidFill>
                <a:latin typeface="Arial" panose="020B0604020202020204" pitchFamily="34" charset="0"/>
                <a:cs typeface="Arial" panose="020B0604020202020204" pitchFamily="34" charset="0"/>
              </a:rPr>
              <a:t>Reflecting on how leadership and/or management are being defined in the academic field. </a:t>
            </a:r>
          </a:p>
          <a:p>
            <a:r>
              <a:rPr lang="en-US" dirty="0">
                <a:solidFill>
                  <a:schemeClr val="tx1"/>
                </a:solidFill>
                <a:latin typeface="Arial" panose="020B0604020202020204" pitchFamily="34" charset="0"/>
                <a:cs typeface="Arial" panose="020B0604020202020204" pitchFamily="34" charset="0"/>
              </a:rPr>
              <a:t>Creating inclusive spaces and a workplace culture that respects different approaches to management and/or leadership. </a:t>
            </a:r>
          </a:p>
          <a:p>
            <a:r>
              <a:rPr lang="en-US" dirty="0">
                <a:solidFill>
                  <a:schemeClr val="tx1"/>
                </a:solidFill>
                <a:latin typeface="Arial" panose="020B0604020202020204" pitchFamily="34" charset="0"/>
                <a:cs typeface="Arial" panose="020B0604020202020204" pitchFamily="34" charset="0"/>
              </a:rPr>
              <a:t>Reviewing common practices for promotion to management (e.g., subject expertise vs. communication and people skills)</a:t>
            </a:r>
          </a:p>
          <a:p>
            <a:endParaRPr lang="en-US" dirty="0">
              <a:solidFill>
                <a:schemeClr val="tx1"/>
              </a:solidFill>
            </a:endParaRPr>
          </a:p>
        </p:txBody>
      </p:sp>
    </p:spTree>
    <p:extLst>
      <p:ext uri="{BB962C8B-B14F-4D97-AF65-F5344CB8AC3E}">
        <p14:creationId xmlns:p14="http://schemas.microsoft.com/office/powerpoint/2010/main" val="185181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F71A5-4F2F-4422-87B6-021BD6D9F17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Future Research</a:t>
            </a:r>
          </a:p>
        </p:txBody>
      </p:sp>
      <p:sp>
        <p:nvSpPr>
          <p:cNvPr id="3" name="Content Placeholder 2">
            <a:extLst>
              <a:ext uri="{FF2B5EF4-FFF2-40B4-BE49-F238E27FC236}">
                <a16:creationId xmlns:a16="http://schemas.microsoft.com/office/drawing/2014/main" id="{B5FD40EA-9FFA-455B-B43A-213E681FCF61}"/>
              </a:ext>
            </a:extLst>
          </p:cNvPr>
          <p:cNvSpPr>
            <a:spLocks noGrp="1"/>
          </p:cNvSpPr>
          <p:nvPr>
            <p:ph idx="1"/>
          </p:nvPr>
        </p:nvSpPr>
        <p:spPr>
          <a:xfrm>
            <a:off x="3885310" y="1737360"/>
            <a:ext cx="7315200" cy="5120640"/>
          </a:xfrm>
        </p:spPr>
        <p:txBody>
          <a:bodyPr/>
          <a:lstStyle/>
          <a:p>
            <a:r>
              <a:rPr lang="en-US" dirty="0">
                <a:solidFill>
                  <a:schemeClr val="tx1"/>
                </a:solidFill>
                <a:latin typeface="Arial" panose="020B0604020202020204" pitchFamily="34" charset="0"/>
                <a:cs typeface="Arial" panose="020B0604020202020204" pitchFamily="34" charset="0"/>
              </a:rPr>
              <a:t>Other approaches and analyses to contribute to this area of research;</a:t>
            </a:r>
          </a:p>
          <a:p>
            <a:r>
              <a:rPr lang="en-US" dirty="0">
                <a:solidFill>
                  <a:schemeClr val="tx1"/>
                </a:solidFill>
                <a:latin typeface="Arial" panose="020B0604020202020204" pitchFamily="34" charset="0"/>
                <a:cs typeface="Arial" panose="020B0604020202020204" pitchFamily="34" charset="0"/>
              </a:rPr>
              <a:t>Interviews or longer survey that provides more details to better contextualize participants’ situations and environments;</a:t>
            </a:r>
          </a:p>
          <a:p>
            <a:r>
              <a:rPr lang="en-US" dirty="0">
                <a:solidFill>
                  <a:schemeClr val="tx1"/>
                </a:solidFill>
                <a:latin typeface="Arial" panose="020B0604020202020204" pitchFamily="34" charset="0"/>
                <a:cs typeface="Arial" panose="020B0604020202020204" pitchFamily="34" charset="0"/>
              </a:rPr>
              <a:t>What dominant practices in management help to reproduce “an ideal type”;</a:t>
            </a:r>
          </a:p>
          <a:p>
            <a:r>
              <a:rPr lang="en-US" dirty="0">
                <a:solidFill>
                  <a:schemeClr val="tx1"/>
                </a:solidFill>
                <a:latin typeface="Arial" panose="020B0604020202020204" pitchFamily="34" charset="0"/>
                <a:cs typeface="Arial" panose="020B0604020202020204" pitchFamily="34" charset="0"/>
              </a:rPr>
              <a:t>Reports needed by CARL, and ACRL that look at management and representation of racialized people or BIPOC people in the field</a:t>
            </a:r>
          </a:p>
          <a:p>
            <a:pPr lvl="1"/>
            <a:r>
              <a:rPr lang="en-US" dirty="0">
                <a:solidFill>
                  <a:schemeClr val="tx1"/>
                </a:solidFill>
                <a:latin typeface="Arial" panose="020B0604020202020204" pitchFamily="34" charset="0"/>
                <a:cs typeface="Arial" panose="020B0604020202020204" pitchFamily="34" charset="0"/>
              </a:rPr>
              <a:t>Equity work is not a check mark, requires a lifelong and long-term commitment </a:t>
            </a:r>
          </a:p>
          <a:p>
            <a:endParaRPr lang="en-US" dirty="0">
              <a:solidFill>
                <a:schemeClr val="tx1"/>
              </a:solidFill>
              <a:latin typeface="Arial" panose="020B0604020202020204" pitchFamily="34" charset="0"/>
              <a:cs typeface="Arial" panose="020B0604020202020204" pitchFamily="34" charset="0"/>
            </a:endParaRPr>
          </a:p>
          <a:p>
            <a:pPr lvl="1"/>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1934177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CFCD-4619-40BA-886C-D3ECE448A79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8DC7EE34-A890-40D8-A496-81D2B4B2BA6B}"/>
              </a:ext>
            </a:extLst>
          </p:cNvPr>
          <p:cNvSpPr>
            <a:spLocks noGrp="1"/>
          </p:cNvSpPr>
          <p:nvPr>
            <p:ph idx="1"/>
          </p:nvPr>
        </p:nvSpPr>
        <p:spPr/>
        <p:txBody>
          <a:bodyPr>
            <a:normAutofit fontScale="85000" lnSpcReduction="20000"/>
          </a:bodyPr>
          <a:lstStyle/>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Ahmed, S. (2012). </a:t>
            </a:r>
            <a:r>
              <a:rPr lang="en-CA" i="1" dirty="0">
                <a:solidFill>
                  <a:schemeClr val="tx1"/>
                </a:solidFill>
                <a:effectLst/>
                <a:latin typeface="Arial" panose="020B0604020202020204" pitchFamily="34" charset="0"/>
                <a:cs typeface="Arial" panose="020B0604020202020204" pitchFamily="34" charset="0"/>
              </a:rPr>
              <a:t>On Being Included: Racism and Diversity in Institutional Life</a:t>
            </a:r>
            <a:r>
              <a:rPr lang="en-CA" dirty="0">
                <a:solidFill>
                  <a:schemeClr val="tx1"/>
                </a:solidFill>
                <a:effectLst/>
                <a:latin typeface="Arial" panose="020B0604020202020204" pitchFamily="34" charset="0"/>
                <a:cs typeface="Arial" panose="020B0604020202020204" pitchFamily="34" charset="0"/>
              </a:rPr>
              <a:t>. Duke University Press. </a:t>
            </a:r>
            <a:r>
              <a:rPr lang="en-CA"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https://doi.org/10.1215/9780822395324</a:t>
            </a: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Bourdieu, P., &amp; Bourdieu, P. (2002). </a:t>
            </a:r>
            <a:r>
              <a:rPr lang="en-CA" i="1" dirty="0">
                <a:solidFill>
                  <a:schemeClr val="tx1"/>
                </a:solidFill>
                <a:effectLst/>
                <a:latin typeface="Arial" panose="020B0604020202020204" pitchFamily="34" charset="0"/>
                <a:cs typeface="Arial" panose="020B0604020202020204" pitchFamily="34" charset="0"/>
              </a:rPr>
              <a:t>Distinction: A social critique of the judgement of taste</a:t>
            </a:r>
            <a:r>
              <a:rPr lang="en-CA" dirty="0">
                <a:solidFill>
                  <a:schemeClr val="tx1"/>
                </a:solidFill>
                <a:effectLst/>
                <a:latin typeface="Arial" panose="020B0604020202020204" pitchFamily="34" charset="0"/>
                <a:cs typeface="Arial" panose="020B0604020202020204" pitchFamily="34" charset="0"/>
              </a:rPr>
              <a:t> (11. print). Harvard Univ. Press.</a:t>
            </a: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Bourdieu, P., &amp; Bourdieu, P. (2019). </a:t>
            </a:r>
            <a:r>
              <a:rPr lang="en-CA" i="1" dirty="0">
                <a:solidFill>
                  <a:schemeClr val="tx1"/>
                </a:solidFill>
                <a:effectLst/>
                <a:latin typeface="Arial" panose="020B0604020202020204" pitchFamily="34" charset="0"/>
                <a:cs typeface="Arial" panose="020B0604020202020204" pitchFamily="34" charset="0"/>
              </a:rPr>
              <a:t>Habitus and field</a:t>
            </a:r>
            <a:r>
              <a:rPr lang="en-CA" dirty="0">
                <a:solidFill>
                  <a:schemeClr val="tx1"/>
                </a:solidFill>
                <a:effectLst/>
                <a:latin typeface="Arial" panose="020B0604020202020204" pitchFamily="34" charset="0"/>
                <a:cs typeface="Arial" panose="020B0604020202020204" pitchFamily="34" charset="0"/>
              </a:rPr>
              <a:t>. Polity Press.</a:t>
            </a: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Hyun, J. (2005). </a:t>
            </a:r>
            <a:r>
              <a:rPr lang="en-CA" i="1" dirty="0">
                <a:solidFill>
                  <a:schemeClr val="tx1"/>
                </a:solidFill>
                <a:effectLst/>
                <a:latin typeface="Arial" panose="020B0604020202020204" pitchFamily="34" charset="0"/>
                <a:cs typeface="Arial" panose="020B0604020202020204" pitchFamily="34" charset="0"/>
              </a:rPr>
              <a:t>Breaking the bamboo ceiling: Career strategies for Asians : the essential guide to getting in, moving up, and reaching the top</a:t>
            </a:r>
            <a:r>
              <a:rPr lang="en-CA" dirty="0">
                <a:solidFill>
                  <a:schemeClr val="tx1"/>
                </a:solidFill>
                <a:effectLst/>
                <a:latin typeface="Arial" panose="020B0604020202020204" pitchFamily="34" charset="0"/>
                <a:cs typeface="Arial" panose="020B0604020202020204" pitchFamily="34" charset="0"/>
              </a:rPr>
              <a:t> (First edition). Collins.</a:t>
            </a: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Hyun, J. (2012). Leadership principles for capitalizing on culturally diverse teams: The bamboo ceiling revisited. </a:t>
            </a:r>
            <a:r>
              <a:rPr lang="en-CA" i="1" dirty="0">
                <a:solidFill>
                  <a:schemeClr val="tx1"/>
                </a:solidFill>
                <a:effectLst/>
                <a:latin typeface="Arial" panose="020B0604020202020204" pitchFamily="34" charset="0"/>
                <a:cs typeface="Arial" panose="020B0604020202020204" pitchFamily="34" charset="0"/>
              </a:rPr>
              <a:t>Leader to Leader</a:t>
            </a:r>
            <a:r>
              <a:rPr lang="en-CA" dirty="0">
                <a:solidFill>
                  <a:schemeClr val="tx1"/>
                </a:solidFill>
                <a:effectLst/>
                <a:latin typeface="Arial" panose="020B0604020202020204" pitchFamily="34" charset="0"/>
                <a:cs typeface="Arial" panose="020B0604020202020204" pitchFamily="34" charset="0"/>
              </a:rPr>
              <a:t>, </a:t>
            </a:r>
            <a:r>
              <a:rPr lang="en-CA" i="1" dirty="0">
                <a:solidFill>
                  <a:schemeClr val="tx1"/>
                </a:solidFill>
                <a:effectLst/>
                <a:latin typeface="Arial" panose="020B0604020202020204" pitchFamily="34" charset="0"/>
                <a:cs typeface="Arial" panose="020B0604020202020204" pitchFamily="34" charset="0"/>
              </a:rPr>
              <a:t>2012</a:t>
            </a:r>
            <a:r>
              <a:rPr lang="en-CA" dirty="0">
                <a:solidFill>
                  <a:schemeClr val="tx1"/>
                </a:solidFill>
                <a:effectLst/>
                <a:latin typeface="Arial" panose="020B0604020202020204" pitchFamily="34" charset="0"/>
                <a:cs typeface="Arial" panose="020B0604020202020204" pitchFamily="34" charset="0"/>
              </a:rPr>
              <a:t>(64), 14–19. </a:t>
            </a:r>
            <a:r>
              <a:rPr lang="en-CA" dirty="0">
                <a:solidFill>
                  <a:schemeClr val="tx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https://doi.org/10.1002/ltl.20017</a:t>
            </a: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Littler, J. (2017). </a:t>
            </a:r>
            <a:r>
              <a:rPr lang="en-CA" i="1" dirty="0">
                <a:solidFill>
                  <a:schemeClr val="tx1"/>
                </a:solidFill>
                <a:effectLst/>
                <a:latin typeface="Arial" panose="020B0604020202020204" pitchFamily="34" charset="0"/>
                <a:cs typeface="Arial" panose="020B0604020202020204" pitchFamily="34" charset="0"/>
              </a:rPr>
              <a:t>Against meritocracy: Culture, power and myths of mobility</a:t>
            </a:r>
            <a:r>
              <a:rPr lang="en-CA" dirty="0">
                <a:solidFill>
                  <a:schemeClr val="tx1"/>
                </a:solidFill>
                <a:effectLst/>
                <a:latin typeface="Arial" panose="020B0604020202020204" pitchFamily="34" charset="0"/>
                <a:cs typeface="Arial" panose="020B0604020202020204" pitchFamily="34" charset="0"/>
              </a:rPr>
              <a:t>. Routledge/Taylor &amp; Francis Group.</a:t>
            </a:r>
          </a:p>
        </p:txBody>
      </p:sp>
    </p:spTree>
    <p:extLst>
      <p:ext uri="{BB962C8B-B14F-4D97-AF65-F5344CB8AC3E}">
        <p14:creationId xmlns:p14="http://schemas.microsoft.com/office/powerpoint/2010/main" val="1098086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CFCD-4619-40BA-886C-D3ECE448A79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8DC7EE34-A890-40D8-A496-81D2B4B2BA6B}"/>
              </a:ext>
            </a:extLst>
          </p:cNvPr>
          <p:cNvSpPr>
            <a:spLocks noGrp="1"/>
          </p:cNvSpPr>
          <p:nvPr>
            <p:ph idx="1"/>
          </p:nvPr>
        </p:nvSpPr>
        <p:spPr/>
        <p:txBody>
          <a:bodyPr>
            <a:normAutofit fontScale="85000" lnSpcReduction="20000"/>
          </a:bodyPr>
          <a:lstStyle/>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Liu, H. (2021). </a:t>
            </a:r>
            <a:r>
              <a:rPr lang="en-CA" i="1" dirty="0">
                <a:solidFill>
                  <a:schemeClr val="tx1"/>
                </a:solidFill>
                <a:effectLst/>
                <a:latin typeface="Arial" panose="020B0604020202020204" pitchFamily="34" charset="0"/>
                <a:cs typeface="Arial" panose="020B0604020202020204" pitchFamily="34" charset="0"/>
              </a:rPr>
              <a:t>Redeeming leadership: An anti-racist feminist intervention</a:t>
            </a:r>
            <a:r>
              <a:rPr lang="en-CA" dirty="0">
                <a:solidFill>
                  <a:schemeClr val="tx1"/>
                </a:solidFill>
                <a:effectLst/>
                <a:latin typeface="Arial" panose="020B0604020202020204" pitchFamily="34" charset="0"/>
                <a:cs typeface="Arial" panose="020B0604020202020204" pitchFamily="34" charset="0"/>
              </a:rPr>
              <a:t>. Bristol University Press.</a:t>
            </a: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Ray, V. (2019). A Theory of Racialized Organizations. </a:t>
            </a:r>
            <a:r>
              <a:rPr lang="en-CA" i="1" dirty="0">
                <a:solidFill>
                  <a:schemeClr val="tx1"/>
                </a:solidFill>
                <a:effectLst/>
                <a:latin typeface="Arial" panose="020B0604020202020204" pitchFamily="34" charset="0"/>
                <a:cs typeface="Arial" panose="020B0604020202020204" pitchFamily="34" charset="0"/>
              </a:rPr>
              <a:t>American Sociological Review</a:t>
            </a:r>
            <a:r>
              <a:rPr lang="en-CA" dirty="0">
                <a:solidFill>
                  <a:schemeClr val="tx1"/>
                </a:solidFill>
                <a:effectLst/>
                <a:latin typeface="Arial" panose="020B0604020202020204" pitchFamily="34" charset="0"/>
                <a:cs typeface="Arial" panose="020B0604020202020204" pitchFamily="34" charset="0"/>
              </a:rPr>
              <a:t>, </a:t>
            </a:r>
            <a:r>
              <a:rPr lang="en-CA" i="1" dirty="0">
                <a:solidFill>
                  <a:schemeClr val="tx1"/>
                </a:solidFill>
                <a:effectLst/>
                <a:latin typeface="Arial" panose="020B0604020202020204" pitchFamily="34" charset="0"/>
                <a:cs typeface="Arial" panose="020B0604020202020204" pitchFamily="34" charset="0"/>
              </a:rPr>
              <a:t>84</a:t>
            </a:r>
            <a:r>
              <a:rPr lang="en-CA" dirty="0">
                <a:solidFill>
                  <a:schemeClr val="tx1"/>
                </a:solidFill>
                <a:effectLst/>
                <a:latin typeface="Arial" panose="020B0604020202020204" pitchFamily="34" charset="0"/>
                <a:cs typeface="Arial" panose="020B0604020202020204" pitchFamily="34" charset="0"/>
              </a:rPr>
              <a:t>(1), 26–53. </a:t>
            </a:r>
            <a:r>
              <a:rPr lang="en-CA" dirty="0">
                <a:solidFill>
                  <a:schemeClr val="tx1"/>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https://doi.org/10.1177/0003122418822335</a:t>
            </a: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err="1">
                <a:solidFill>
                  <a:schemeClr val="tx1"/>
                </a:solidFill>
                <a:effectLst/>
                <a:latin typeface="Arial" panose="020B0604020202020204" pitchFamily="34" charset="0"/>
                <a:cs typeface="Arial" panose="020B0604020202020204" pitchFamily="34" charset="0"/>
              </a:rPr>
              <a:t>Tichavakunda</a:t>
            </a:r>
            <a:r>
              <a:rPr lang="en-CA" dirty="0">
                <a:solidFill>
                  <a:schemeClr val="tx1"/>
                </a:solidFill>
                <a:effectLst/>
                <a:latin typeface="Arial" panose="020B0604020202020204" pitchFamily="34" charset="0"/>
                <a:cs typeface="Arial" panose="020B0604020202020204" pitchFamily="34" charset="0"/>
              </a:rPr>
              <a:t>, A. A. (2019). An Overdue Theoretical Discourse: Pierre Bourdieu’s Theory of Practice and Critical Race Theory in Education. </a:t>
            </a:r>
            <a:r>
              <a:rPr lang="en-CA" i="1" dirty="0">
                <a:solidFill>
                  <a:schemeClr val="tx1"/>
                </a:solidFill>
                <a:effectLst/>
                <a:latin typeface="Arial" panose="020B0604020202020204" pitchFamily="34" charset="0"/>
                <a:cs typeface="Arial" panose="020B0604020202020204" pitchFamily="34" charset="0"/>
              </a:rPr>
              <a:t>Educational Studies</a:t>
            </a:r>
            <a:r>
              <a:rPr lang="en-CA" dirty="0">
                <a:solidFill>
                  <a:schemeClr val="tx1"/>
                </a:solidFill>
                <a:effectLst/>
                <a:latin typeface="Arial" panose="020B0604020202020204" pitchFamily="34" charset="0"/>
                <a:cs typeface="Arial" panose="020B0604020202020204" pitchFamily="34" charset="0"/>
              </a:rPr>
              <a:t>, </a:t>
            </a:r>
            <a:r>
              <a:rPr lang="en-CA" i="1" dirty="0">
                <a:solidFill>
                  <a:schemeClr val="tx1"/>
                </a:solidFill>
                <a:effectLst/>
                <a:latin typeface="Arial" panose="020B0604020202020204" pitchFamily="34" charset="0"/>
                <a:cs typeface="Arial" panose="020B0604020202020204" pitchFamily="34" charset="0"/>
              </a:rPr>
              <a:t>55</a:t>
            </a:r>
            <a:r>
              <a:rPr lang="en-CA" dirty="0">
                <a:solidFill>
                  <a:schemeClr val="tx1"/>
                </a:solidFill>
                <a:effectLst/>
                <a:latin typeface="Arial" panose="020B0604020202020204" pitchFamily="34" charset="0"/>
                <a:cs typeface="Arial" panose="020B0604020202020204" pitchFamily="34" charset="0"/>
              </a:rPr>
              <a:t>(6), 651–666. </a:t>
            </a:r>
            <a:r>
              <a:rPr lang="en-CA" dirty="0">
                <a:solidFill>
                  <a:schemeClr val="tx1"/>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https://doi.org/10.1080/00131946.2019.1666395</a:t>
            </a: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a:solidFill>
                  <a:schemeClr val="tx1"/>
                </a:solidFill>
                <a:effectLst/>
                <a:latin typeface="Arial" panose="020B0604020202020204" pitchFamily="34" charset="0"/>
                <a:cs typeface="Arial" panose="020B0604020202020204" pitchFamily="34" charset="0"/>
              </a:rPr>
              <a:t>Wallace, D. (2017). Reading ‘Race’ in Bourdieu? Examining Black Cultural Capital Among Black Caribbean Youth in South London. </a:t>
            </a:r>
            <a:r>
              <a:rPr lang="en-CA" i="1" dirty="0">
                <a:solidFill>
                  <a:schemeClr val="tx1"/>
                </a:solidFill>
                <a:effectLst/>
                <a:latin typeface="Arial" panose="020B0604020202020204" pitchFamily="34" charset="0"/>
                <a:cs typeface="Arial" panose="020B0604020202020204" pitchFamily="34" charset="0"/>
              </a:rPr>
              <a:t>Sociology</a:t>
            </a:r>
            <a:r>
              <a:rPr lang="en-CA" dirty="0">
                <a:solidFill>
                  <a:schemeClr val="tx1"/>
                </a:solidFill>
                <a:effectLst/>
                <a:latin typeface="Arial" panose="020B0604020202020204" pitchFamily="34" charset="0"/>
                <a:cs typeface="Arial" panose="020B0604020202020204" pitchFamily="34" charset="0"/>
              </a:rPr>
              <a:t>, </a:t>
            </a:r>
            <a:r>
              <a:rPr lang="en-CA" i="1" dirty="0">
                <a:solidFill>
                  <a:schemeClr val="tx1"/>
                </a:solidFill>
                <a:effectLst/>
                <a:latin typeface="Arial" panose="020B0604020202020204" pitchFamily="34" charset="0"/>
                <a:cs typeface="Arial" panose="020B0604020202020204" pitchFamily="34" charset="0"/>
              </a:rPr>
              <a:t>51</a:t>
            </a:r>
            <a:r>
              <a:rPr lang="en-CA" dirty="0">
                <a:solidFill>
                  <a:schemeClr val="tx1"/>
                </a:solidFill>
                <a:effectLst/>
                <a:latin typeface="Arial" panose="020B0604020202020204" pitchFamily="34" charset="0"/>
                <a:cs typeface="Arial" panose="020B0604020202020204" pitchFamily="34" charset="0"/>
              </a:rPr>
              <a:t>(5), 907–923. </a:t>
            </a:r>
            <a:r>
              <a:rPr lang="en-CA" dirty="0">
                <a:solidFill>
                  <a:schemeClr val="tx1"/>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https://doi.org/10.1177/0038038516643478</a:t>
            </a: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endParaRPr lang="en-CA" dirty="0">
              <a:solidFill>
                <a:schemeClr val="tx1"/>
              </a:solidFill>
              <a:effectLst/>
              <a:latin typeface="Arial" panose="020B0604020202020204" pitchFamily="34" charset="0"/>
              <a:cs typeface="Arial" panose="020B0604020202020204" pitchFamily="34" charset="0"/>
            </a:endParaRPr>
          </a:p>
          <a:p>
            <a:pPr marL="0" indent="0">
              <a:lnSpc>
                <a:spcPct val="120000"/>
              </a:lnSpc>
              <a:spcBef>
                <a:spcPts val="0"/>
              </a:spcBef>
              <a:buNone/>
            </a:pPr>
            <a:r>
              <a:rPr lang="en-CA" dirty="0" err="1">
                <a:solidFill>
                  <a:schemeClr val="tx1"/>
                </a:solidFill>
                <a:effectLst/>
                <a:latin typeface="Arial" panose="020B0604020202020204" pitchFamily="34" charset="0"/>
                <a:cs typeface="Arial" panose="020B0604020202020204" pitchFamily="34" charset="0"/>
              </a:rPr>
              <a:t>Yosso</a:t>
            </a:r>
            <a:r>
              <a:rPr lang="en-CA" dirty="0">
                <a:solidFill>
                  <a:schemeClr val="tx1"/>
                </a:solidFill>
                <a:effectLst/>
                <a:latin typeface="Arial" panose="020B0604020202020204" pitchFamily="34" charset="0"/>
                <a:cs typeface="Arial" panose="020B0604020202020204" pitchFamily="34" charset="0"/>
              </a:rPr>
              <a:t> *, T. J. (2005). Whose culture has capital? A critical race theory discussion of community cultural wealth. </a:t>
            </a:r>
            <a:r>
              <a:rPr lang="en-CA" i="1" dirty="0">
                <a:solidFill>
                  <a:schemeClr val="tx1"/>
                </a:solidFill>
                <a:effectLst/>
                <a:latin typeface="Arial" panose="020B0604020202020204" pitchFamily="34" charset="0"/>
                <a:cs typeface="Arial" panose="020B0604020202020204" pitchFamily="34" charset="0"/>
              </a:rPr>
              <a:t>Race Ethnicity and Education</a:t>
            </a:r>
            <a:r>
              <a:rPr lang="en-CA" dirty="0">
                <a:solidFill>
                  <a:schemeClr val="tx1"/>
                </a:solidFill>
                <a:effectLst/>
                <a:latin typeface="Arial" panose="020B0604020202020204" pitchFamily="34" charset="0"/>
                <a:cs typeface="Arial" panose="020B0604020202020204" pitchFamily="34" charset="0"/>
              </a:rPr>
              <a:t>, </a:t>
            </a:r>
            <a:r>
              <a:rPr lang="en-CA" i="1" dirty="0">
                <a:solidFill>
                  <a:schemeClr val="tx1"/>
                </a:solidFill>
                <a:effectLst/>
                <a:latin typeface="Arial" panose="020B0604020202020204" pitchFamily="34" charset="0"/>
                <a:cs typeface="Arial" panose="020B0604020202020204" pitchFamily="34" charset="0"/>
              </a:rPr>
              <a:t>8</a:t>
            </a:r>
            <a:r>
              <a:rPr lang="en-CA" dirty="0">
                <a:solidFill>
                  <a:schemeClr val="tx1"/>
                </a:solidFill>
                <a:effectLst/>
                <a:latin typeface="Arial" panose="020B0604020202020204" pitchFamily="34" charset="0"/>
                <a:cs typeface="Arial" panose="020B0604020202020204" pitchFamily="34" charset="0"/>
              </a:rPr>
              <a:t>(1), 69–91. </a:t>
            </a:r>
            <a:r>
              <a:rPr lang="en-CA" dirty="0">
                <a:solidFill>
                  <a:schemeClr val="tx1"/>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https://doi.org/10.1080/1361332052000341006</a:t>
            </a:r>
            <a:endParaRPr lang="en-CA"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821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5E2F-A8AA-494E-B48E-4B0F1E2C9C45}"/>
              </a:ext>
            </a:extLst>
          </p:cNvPr>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A note</a:t>
            </a:r>
          </a:p>
        </p:txBody>
      </p:sp>
      <p:sp>
        <p:nvSpPr>
          <p:cNvPr id="3" name="Content Placeholder 2">
            <a:extLst>
              <a:ext uri="{FF2B5EF4-FFF2-40B4-BE49-F238E27FC236}">
                <a16:creationId xmlns:a16="http://schemas.microsoft.com/office/drawing/2014/main" id="{537B8C00-D790-4673-A62E-377AF7CC9287}"/>
              </a:ext>
            </a:extLst>
          </p:cNvPr>
          <p:cNvSpPr>
            <a:spLocks noGrp="1"/>
          </p:cNvSpPr>
          <p:nvPr>
            <p:ph idx="1"/>
          </p:nvPr>
        </p:nvSpPr>
        <p:spPr/>
        <p:txBody>
          <a:bodyPr/>
          <a:lstStyle/>
          <a:p>
            <a:pPr marL="0" indent="0">
              <a:buNone/>
            </a:pPr>
            <a:r>
              <a:rPr lang="en-US" i="1" dirty="0">
                <a:solidFill>
                  <a:schemeClr val="tx1"/>
                </a:solidFill>
                <a:latin typeface="Arial" panose="020B0604020202020204" pitchFamily="34" charset="0"/>
                <a:cs typeface="Arial" panose="020B0604020202020204" pitchFamily="34" charset="0"/>
              </a:rPr>
              <a:t>Asian</a:t>
            </a:r>
            <a:r>
              <a:rPr lang="en-US" dirty="0">
                <a:solidFill>
                  <a:schemeClr val="tx1"/>
                </a:solidFill>
                <a:latin typeface="Arial" panose="020B0604020202020204" pitchFamily="34" charset="0"/>
                <a:cs typeface="Arial" panose="020B0604020202020204" pitchFamily="34" charset="0"/>
              </a:rPr>
              <a:t> attempts to be a “one-size fits all” term. This is a very broad term and in no way does this study intend to summarize or essentialize the complexity of people’s experiences. This study was intended to understand what structural barriers exist (if any) for people that identify as Asian. As always, this study adds one perspective and it is important that more studies should be done on this topic to better understand the issues that need to redressed. </a:t>
            </a:r>
          </a:p>
        </p:txBody>
      </p:sp>
    </p:spTree>
    <p:extLst>
      <p:ext uri="{BB962C8B-B14F-4D97-AF65-F5344CB8AC3E}">
        <p14:creationId xmlns:p14="http://schemas.microsoft.com/office/powerpoint/2010/main" val="167986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98F6E-A6C3-46A2-9C7C-57F4A009AF7C}"/>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Positionality</a:t>
            </a:r>
          </a:p>
        </p:txBody>
      </p:sp>
      <p:sp>
        <p:nvSpPr>
          <p:cNvPr id="3" name="Content Placeholder 2">
            <a:extLst>
              <a:ext uri="{FF2B5EF4-FFF2-40B4-BE49-F238E27FC236}">
                <a16:creationId xmlns:a16="http://schemas.microsoft.com/office/drawing/2014/main" id="{A405559F-707C-4BD7-8D44-DB0D78B1DE50}"/>
              </a:ext>
            </a:extLst>
          </p:cNvPr>
          <p:cNvSpPr>
            <a:spLocks noGrp="1"/>
          </p:cNvSpPr>
          <p:nvPr>
            <p:ph idx="1"/>
          </p:nvPr>
        </p:nvSpPr>
        <p:spPr/>
        <p:txBody>
          <a:bodyPr>
            <a:normAutofit/>
          </a:bodyPr>
          <a:lstStyle/>
          <a:p>
            <a:r>
              <a:rPr lang="en-US" dirty="0">
                <a:solidFill>
                  <a:schemeClr val="tx1"/>
                </a:solidFill>
                <a:latin typeface="Arial" panose="020B0604020202020204" pitchFamily="34" charset="0"/>
                <a:cs typeface="Arial" panose="020B0604020202020204" pitchFamily="34" charset="0"/>
              </a:rPr>
              <a:t>Cis-gendered, East Asian woman </a:t>
            </a:r>
          </a:p>
          <a:p>
            <a:pPr lvl="1"/>
            <a:r>
              <a:rPr lang="en-US" sz="2000" dirty="0">
                <a:solidFill>
                  <a:schemeClr val="tx1"/>
                </a:solidFill>
                <a:latin typeface="Arial" panose="020B0604020202020204" pitchFamily="34" charset="0"/>
                <a:cs typeface="Arial" panose="020B0604020202020204" pitchFamily="34" charset="0"/>
              </a:rPr>
              <a:t>Immigrant parents from Macau and Hong Kong </a:t>
            </a:r>
          </a:p>
          <a:p>
            <a:r>
              <a:rPr lang="en-US" dirty="0">
                <a:solidFill>
                  <a:schemeClr val="tx1"/>
                </a:solidFill>
                <a:latin typeface="Arial" panose="020B0604020202020204" pitchFamily="34" charset="0"/>
                <a:cs typeface="Arial" panose="020B0604020202020204" pitchFamily="34" charset="0"/>
              </a:rPr>
              <a:t>Insider/Outsider </a:t>
            </a:r>
          </a:p>
          <a:p>
            <a:pPr lvl="1"/>
            <a:r>
              <a:rPr lang="en-US" dirty="0">
                <a:solidFill>
                  <a:schemeClr val="tx1"/>
                </a:solidFill>
                <a:latin typeface="Arial" panose="020B0604020202020204" pitchFamily="34" charset="0"/>
                <a:cs typeface="Arial" panose="020B0604020202020204" pitchFamily="34" charset="0"/>
              </a:rPr>
              <a:t>Middle Manager and Library Admin roles</a:t>
            </a:r>
          </a:p>
          <a:p>
            <a:pPr lvl="1"/>
            <a:r>
              <a:rPr lang="en-US" dirty="0">
                <a:solidFill>
                  <a:schemeClr val="tx1"/>
                </a:solidFill>
                <a:latin typeface="Arial" panose="020B0604020202020204" pitchFamily="34" charset="0"/>
                <a:cs typeface="Arial" panose="020B0604020202020204" pitchFamily="34" charset="0"/>
              </a:rPr>
              <a:t>Model Minority Myth in relation to Anti-Black Racism</a:t>
            </a:r>
          </a:p>
          <a:p>
            <a:pPr lvl="1"/>
            <a:r>
              <a:rPr lang="en-US" dirty="0">
                <a:solidFill>
                  <a:schemeClr val="tx1"/>
                </a:solidFill>
                <a:latin typeface="Arial" panose="020B0604020202020204" pitchFamily="34" charset="0"/>
                <a:cs typeface="Arial" panose="020B0604020202020204" pitchFamily="34" charset="0"/>
              </a:rPr>
              <a:t>Access to PD funds to attend management/”leadership” training</a:t>
            </a:r>
          </a:p>
          <a:p>
            <a:endParaRPr lang="en-US" dirty="0">
              <a:solidFill>
                <a:schemeClr val="tx1"/>
              </a:solidFill>
              <a:latin typeface="Arial" panose="020B0604020202020204" pitchFamily="34" charset="0"/>
              <a:cs typeface="Arial" panose="020B0604020202020204" pitchFamily="34" charset="0"/>
            </a:endParaRPr>
          </a:p>
          <a:p>
            <a:endParaRPr lang="en-US" sz="2400" dirty="0">
              <a:solidFill>
                <a:schemeClr val="tx1"/>
              </a:solidFill>
            </a:endParaRPr>
          </a:p>
        </p:txBody>
      </p:sp>
    </p:spTree>
    <p:extLst>
      <p:ext uri="{BB962C8B-B14F-4D97-AF65-F5344CB8AC3E}">
        <p14:creationId xmlns:p14="http://schemas.microsoft.com/office/powerpoint/2010/main" val="169255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5861-ECA3-4DFF-861C-35DCDD8E8E9E}"/>
              </a:ext>
            </a:extLst>
          </p:cNvPr>
          <p:cNvSpPr>
            <a:spLocks noGrp="1"/>
          </p:cNvSpPr>
          <p:nvPr>
            <p:ph type="title"/>
          </p:nvPr>
        </p:nvSpPr>
        <p:spPr/>
        <p:txBody>
          <a:bodyPr/>
          <a:lstStyle/>
          <a:p>
            <a:pPr algn="ctr"/>
            <a:r>
              <a:rPr lang="en-US" dirty="0"/>
              <a:t>Outline</a:t>
            </a:r>
          </a:p>
        </p:txBody>
      </p:sp>
      <p:sp>
        <p:nvSpPr>
          <p:cNvPr id="3" name="Content Placeholder 2">
            <a:extLst>
              <a:ext uri="{FF2B5EF4-FFF2-40B4-BE49-F238E27FC236}">
                <a16:creationId xmlns:a16="http://schemas.microsoft.com/office/drawing/2014/main" id="{800B23E5-4F9E-4BFC-9E27-A1DFB62F37E5}"/>
              </a:ext>
            </a:extLst>
          </p:cNvPr>
          <p:cNvSpPr>
            <a:spLocks noGrp="1"/>
          </p:cNvSpPr>
          <p:nvPr>
            <p:ph idx="1"/>
          </p:nvPr>
        </p:nvSpPr>
        <p:spPr/>
        <p:txBody>
          <a:bodyPr>
            <a:normAutofit/>
          </a:bodyPr>
          <a:lstStyle/>
          <a:p>
            <a:r>
              <a:rPr lang="en-US" sz="2400" dirty="0">
                <a:solidFill>
                  <a:schemeClr val="tx1"/>
                </a:solidFill>
                <a:latin typeface="Arial" panose="020B0604020202020204" pitchFamily="34" charset="0"/>
                <a:cs typeface="Arial" panose="020B0604020202020204" pitchFamily="34" charset="0"/>
              </a:rPr>
              <a:t>Background</a:t>
            </a:r>
          </a:p>
          <a:p>
            <a:pPr lvl="1"/>
            <a:r>
              <a:rPr lang="en-US" sz="2000" dirty="0">
                <a:solidFill>
                  <a:schemeClr val="tx1"/>
                </a:solidFill>
                <a:latin typeface="Arial" panose="020B0604020202020204" pitchFamily="34" charset="0"/>
                <a:cs typeface="Arial" panose="020B0604020202020204" pitchFamily="34" charset="0"/>
              </a:rPr>
              <a:t>Purpose</a:t>
            </a:r>
          </a:p>
          <a:p>
            <a:pPr lvl="1"/>
            <a:r>
              <a:rPr lang="en-US" sz="2000" dirty="0">
                <a:solidFill>
                  <a:schemeClr val="tx1"/>
                </a:solidFill>
                <a:latin typeface="Arial" panose="020B0604020202020204" pitchFamily="34" charset="0"/>
                <a:cs typeface="Arial" panose="020B0604020202020204" pitchFamily="34" charset="0"/>
              </a:rPr>
              <a:t>Research Question</a:t>
            </a:r>
          </a:p>
          <a:p>
            <a:pPr lvl="1"/>
            <a:r>
              <a:rPr lang="en-US" sz="2000" dirty="0">
                <a:solidFill>
                  <a:schemeClr val="tx1"/>
                </a:solidFill>
                <a:latin typeface="Arial" panose="020B0604020202020204" pitchFamily="34" charset="0"/>
                <a:cs typeface="Arial" panose="020B0604020202020204" pitchFamily="34" charset="0"/>
              </a:rPr>
              <a:t>Literature Review</a:t>
            </a:r>
          </a:p>
          <a:p>
            <a:r>
              <a:rPr lang="en-US" sz="2400" dirty="0">
                <a:solidFill>
                  <a:schemeClr val="tx1"/>
                </a:solidFill>
                <a:latin typeface="Arial" panose="020B0604020202020204" pitchFamily="34" charset="0"/>
                <a:cs typeface="Arial" panose="020B0604020202020204" pitchFamily="34" charset="0"/>
              </a:rPr>
              <a:t>Methodology</a:t>
            </a:r>
          </a:p>
          <a:p>
            <a:pPr lvl="1"/>
            <a:r>
              <a:rPr lang="en-US" sz="2000" dirty="0">
                <a:solidFill>
                  <a:schemeClr val="tx1"/>
                </a:solidFill>
                <a:latin typeface="Arial" panose="020B0604020202020204" pitchFamily="34" charset="0"/>
                <a:cs typeface="Arial" panose="020B0604020202020204" pitchFamily="34" charset="0"/>
              </a:rPr>
              <a:t>Framework</a:t>
            </a:r>
          </a:p>
          <a:p>
            <a:pPr lvl="1"/>
            <a:r>
              <a:rPr lang="en-US" sz="2000" dirty="0">
                <a:solidFill>
                  <a:schemeClr val="tx1"/>
                </a:solidFill>
                <a:latin typeface="Arial" panose="020B0604020202020204" pitchFamily="34" charset="0"/>
                <a:cs typeface="Arial" panose="020B0604020202020204" pitchFamily="34" charset="0"/>
              </a:rPr>
              <a:t>Method</a:t>
            </a:r>
          </a:p>
          <a:p>
            <a:pPr lvl="1"/>
            <a:r>
              <a:rPr lang="en-US" sz="2000" dirty="0">
                <a:solidFill>
                  <a:schemeClr val="tx1"/>
                </a:solidFill>
                <a:latin typeface="Arial" panose="020B0604020202020204" pitchFamily="34" charset="0"/>
                <a:cs typeface="Arial" panose="020B0604020202020204" pitchFamily="34" charset="0"/>
              </a:rPr>
              <a:t>Results</a:t>
            </a:r>
          </a:p>
          <a:p>
            <a:r>
              <a:rPr lang="en-US" sz="2400" dirty="0">
                <a:solidFill>
                  <a:schemeClr val="tx1"/>
                </a:solidFill>
                <a:latin typeface="Arial" panose="020B0604020202020204" pitchFamily="34" charset="0"/>
                <a:cs typeface="Arial" panose="020B0604020202020204" pitchFamily="34" charset="0"/>
              </a:rPr>
              <a:t>Discussion</a:t>
            </a:r>
          </a:p>
          <a:p>
            <a:pPr lvl="1"/>
            <a:r>
              <a:rPr lang="en-US" sz="2000" dirty="0">
                <a:solidFill>
                  <a:schemeClr val="tx1"/>
                </a:solidFill>
                <a:latin typeface="Arial" panose="020B0604020202020204" pitchFamily="34" charset="0"/>
                <a:cs typeface="Arial" panose="020B0604020202020204" pitchFamily="34" charset="0"/>
              </a:rPr>
              <a:t>Thematic Analysis</a:t>
            </a:r>
          </a:p>
          <a:p>
            <a:pPr lvl="1"/>
            <a:r>
              <a:rPr lang="en-US" sz="2000" dirty="0">
                <a:solidFill>
                  <a:schemeClr val="tx1"/>
                </a:solidFill>
                <a:latin typeface="Arial" panose="020B0604020202020204" pitchFamily="34" charset="0"/>
                <a:cs typeface="Arial" panose="020B0604020202020204" pitchFamily="34" charset="0"/>
              </a:rPr>
              <a:t>Considerations</a:t>
            </a:r>
          </a:p>
          <a:p>
            <a:r>
              <a:rPr lang="en-US" sz="2400" dirty="0">
                <a:solidFill>
                  <a:schemeClr val="tx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131005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BA7B-6F49-4B86-A85E-8875C1AEB261}"/>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Background</a:t>
            </a:r>
          </a:p>
        </p:txBody>
      </p:sp>
      <p:sp>
        <p:nvSpPr>
          <p:cNvPr id="3" name="Subtitle 2">
            <a:extLst>
              <a:ext uri="{FF2B5EF4-FFF2-40B4-BE49-F238E27FC236}">
                <a16:creationId xmlns:a16="http://schemas.microsoft.com/office/drawing/2014/main" id="{CEE8403A-76BB-4738-A327-45B588A0A96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90135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5861-ECA3-4DFF-861C-35DCDD8E8E9E}"/>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Purpose</a:t>
            </a:r>
          </a:p>
        </p:txBody>
      </p:sp>
      <p:sp>
        <p:nvSpPr>
          <p:cNvPr id="3" name="Content Placeholder 2">
            <a:extLst>
              <a:ext uri="{FF2B5EF4-FFF2-40B4-BE49-F238E27FC236}">
                <a16:creationId xmlns:a16="http://schemas.microsoft.com/office/drawing/2014/main" id="{800B23E5-4F9E-4BFC-9E27-A1DFB62F37E5}"/>
              </a:ext>
            </a:extLst>
          </p:cNvPr>
          <p:cNvSpPr>
            <a:spLocks noGrp="1"/>
          </p:cNvSpPr>
          <p:nvPr>
            <p:ph idx="1"/>
          </p:nvPr>
        </p:nvSpPr>
        <p:spPr>
          <a:xfrm>
            <a:off x="3844101" y="1208057"/>
            <a:ext cx="7315200" cy="5120640"/>
          </a:xfrm>
        </p:spPr>
        <p:txBody>
          <a:bodyPr/>
          <a:lstStyle/>
          <a:p>
            <a:r>
              <a:rPr lang="en-US" dirty="0">
                <a:solidFill>
                  <a:schemeClr val="tx1"/>
                </a:solidFill>
                <a:latin typeface="Arial" panose="020B0604020202020204" pitchFamily="34" charset="0"/>
                <a:cs typeface="Arial" panose="020B0604020202020204" pitchFamily="34" charset="0"/>
              </a:rPr>
              <a:t>I was in a middle management role with racialized experiences</a:t>
            </a:r>
          </a:p>
          <a:p>
            <a:r>
              <a:rPr lang="en-US" dirty="0">
                <a:solidFill>
                  <a:schemeClr val="tx1"/>
                </a:solidFill>
                <a:latin typeface="Arial" panose="020B0604020202020204" pitchFamily="34" charset="0"/>
                <a:cs typeface="Arial" panose="020B0604020202020204" pitchFamily="34" charset="0"/>
              </a:rPr>
              <a:t>Hyun (2005) wrote a book titled </a:t>
            </a:r>
            <a:r>
              <a:rPr lang="en-US" i="1" dirty="0">
                <a:solidFill>
                  <a:schemeClr val="tx1"/>
                </a:solidFill>
                <a:latin typeface="Arial" panose="020B0604020202020204" pitchFamily="34" charset="0"/>
                <a:cs typeface="Arial" panose="020B0604020202020204" pitchFamily="34" charset="0"/>
              </a:rPr>
              <a:t>Breaking the Bamboo Ceiling: Career Strategies for Asians</a:t>
            </a:r>
          </a:p>
          <a:p>
            <a:pPr lvl="1"/>
            <a:r>
              <a:rPr lang="en-US" sz="2000" dirty="0">
                <a:solidFill>
                  <a:schemeClr val="tx1"/>
                </a:solidFill>
                <a:latin typeface="Arial" panose="020B0604020202020204" pitchFamily="34" charset="0"/>
                <a:cs typeface="Arial" panose="020B0604020202020204" pitchFamily="34" charset="0"/>
              </a:rPr>
              <a:t>Problematic text was written as a deficit narrative</a:t>
            </a:r>
          </a:p>
          <a:p>
            <a:r>
              <a:rPr lang="en-US" dirty="0">
                <a:solidFill>
                  <a:schemeClr val="tx1"/>
                </a:solidFill>
                <a:latin typeface="Arial" panose="020B0604020202020204" pitchFamily="34" charset="0"/>
                <a:cs typeface="Arial" panose="020B0604020202020204" pitchFamily="34" charset="0"/>
              </a:rPr>
              <a:t>Include a different perspective specific to people that identified as Asian who were managers in libraries</a:t>
            </a:r>
          </a:p>
          <a:p>
            <a:r>
              <a:rPr lang="en-US" dirty="0">
                <a:solidFill>
                  <a:schemeClr val="tx1"/>
                </a:solidFill>
                <a:latin typeface="Arial" panose="020B0604020202020204" pitchFamily="34" charset="0"/>
                <a:cs typeface="Arial" panose="020B0604020202020204" pitchFamily="34" charset="0"/>
              </a:rPr>
              <a:t>Reframe the deficit narrative as a critical structuralist perspective </a:t>
            </a:r>
          </a:p>
          <a:p>
            <a:r>
              <a:rPr lang="en-US" dirty="0">
                <a:solidFill>
                  <a:schemeClr val="tx1"/>
                </a:solidFill>
                <a:latin typeface="Arial" panose="020B0604020202020204" pitchFamily="34" charset="0"/>
                <a:cs typeface="Arial" panose="020B0604020202020204" pitchFamily="34" charset="0"/>
              </a:rPr>
              <a:t>Explore next steps and needs of people that identified as Asian in management roles</a:t>
            </a:r>
          </a:p>
          <a:p>
            <a:endParaRPr lang="en-US" dirty="0">
              <a:solidFill>
                <a:schemeClr val="tx1"/>
              </a:solidFill>
              <a:latin typeface="Arial" panose="020B0604020202020204" pitchFamily="34" charset="0"/>
              <a:cs typeface="Arial" panose="020B0604020202020204" pitchFamily="34" charset="0"/>
            </a:endParaRPr>
          </a:p>
          <a:p>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0955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55861-ECA3-4DFF-861C-35DCDD8E8E9E}"/>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Research Question</a:t>
            </a:r>
          </a:p>
        </p:txBody>
      </p:sp>
      <p:sp>
        <p:nvSpPr>
          <p:cNvPr id="3" name="Content Placeholder 2">
            <a:extLst>
              <a:ext uri="{FF2B5EF4-FFF2-40B4-BE49-F238E27FC236}">
                <a16:creationId xmlns:a16="http://schemas.microsoft.com/office/drawing/2014/main" id="{800B23E5-4F9E-4BFC-9E27-A1DFB62F37E5}"/>
              </a:ext>
            </a:extLst>
          </p:cNvPr>
          <p:cNvSpPr>
            <a:spLocks noGrp="1"/>
          </p:cNvSpPr>
          <p:nvPr>
            <p:ph idx="1"/>
          </p:nvPr>
        </p:nvSpPr>
        <p:spPr/>
        <p:txBody>
          <a:bodyPr>
            <a:normAutofit/>
          </a:bodyPr>
          <a:lstStyle/>
          <a:p>
            <a:pPr marL="0" indent="0" algn="ctr">
              <a:buNone/>
            </a:pPr>
            <a:r>
              <a:rPr lang="en-US" dirty="0">
                <a:solidFill>
                  <a:schemeClr val="tx1"/>
                </a:solidFill>
                <a:latin typeface="Arial" panose="020B0604020202020204" pitchFamily="34" charset="0"/>
                <a:cs typeface="Arial" panose="020B0604020202020204" pitchFamily="34" charset="0"/>
              </a:rPr>
              <a:t>What social, or organizational structures and practices impact Asian librarians from management opportunities and/or succeeding in management roles?</a:t>
            </a:r>
          </a:p>
        </p:txBody>
      </p:sp>
    </p:spTree>
    <p:extLst>
      <p:ext uri="{BB962C8B-B14F-4D97-AF65-F5344CB8AC3E}">
        <p14:creationId xmlns:p14="http://schemas.microsoft.com/office/powerpoint/2010/main" val="727929847"/>
      </p:ext>
    </p:extLst>
  </p:cSld>
  <p:clrMapOvr>
    <a:masterClrMapping/>
  </p:clrMapOvr>
</p:sld>
</file>

<file path=ppt/theme/theme1.xml><?xml version="1.0" encoding="utf-8"?>
<a:theme xmlns:a="http://schemas.openxmlformats.org/drawingml/2006/main" name="Fra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Frame</Template>
  <TotalTime>9255</TotalTime>
  <Words>2197</Words>
  <Application>Microsoft Office PowerPoint</Application>
  <PresentationFormat>Widescreen</PresentationFormat>
  <Paragraphs>217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Corbel</vt:lpstr>
      <vt:lpstr>Wingdings 2</vt:lpstr>
      <vt:lpstr>Frame</vt:lpstr>
      <vt:lpstr>Bamboo Ceiling Reframed</vt:lpstr>
      <vt:lpstr>Land acknowledgement</vt:lpstr>
      <vt:lpstr>Epistemological acknowledgement</vt:lpstr>
      <vt:lpstr>A note</vt:lpstr>
      <vt:lpstr>Positionality</vt:lpstr>
      <vt:lpstr>Outline</vt:lpstr>
      <vt:lpstr>Background</vt:lpstr>
      <vt:lpstr>Purpose</vt:lpstr>
      <vt:lpstr>Research Question</vt:lpstr>
      <vt:lpstr>Methodology</vt:lpstr>
      <vt:lpstr>Framework</vt:lpstr>
      <vt:lpstr>Framework</vt:lpstr>
      <vt:lpstr>Method: Survey</vt:lpstr>
      <vt:lpstr>Results</vt:lpstr>
      <vt:lpstr> Participants</vt:lpstr>
      <vt:lpstr> Participants</vt:lpstr>
      <vt:lpstr> Participants</vt:lpstr>
      <vt:lpstr>PowerPoint Presentation</vt:lpstr>
      <vt:lpstr>PowerPoint Presentation</vt:lpstr>
      <vt:lpstr>Open responses</vt:lpstr>
      <vt:lpstr>Thematic Analysis</vt:lpstr>
      <vt:lpstr>Thematic Analysis</vt:lpstr>
      <vt:lpstr>Thematic Analysis</vt:lpstr>
      <vt:lpstr>Thematic Analysis</vt:lpstr>
      <vt:lpstr>Thematic Analysis</vt:lpstr>
      <vt:lpstr>Thematic Analysis</vt:lpstr>
      <vt:lpstr>Considerations</vt:lpstr>
      <vt:lpstr>Hyun’s Bamboo Ceiling </vt:lpstr>
      <vt:lpstr>Criticisms of Hyun’s Bamboo Ceiling </vt:lpstr>
      <vt:lpstr>Bamboo Ceiling Reframed</vt:lpstr>
      <vt:lpstr>Future Research</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Bamboo Ceiling Reframed</dc:title>
  <dc:creator>Silvia Vong</dc:creator>
  <cp:lastModifiedBy>Silvia Vong</cp:lastModifiedBy>
  <cp:revision>54</cp:revision>
  <dcterms:created xsi:type="dcterms:W3CDTF">2022-12-19T13:34:22Z</dcterms:created>
  <dcterms:modified xsi:type="dcterms:W3CDTF">2023-02-17T20:50:43Z</dcterms:modified>
</cp:coreProperties>
</file>