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 name="Google Shape;5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In today’s module, we'll explore the crucial need for diverse and inclusive research teams and how the two, together, promote research excellence. So, let's dive in and discover how embracing EDIA in team member recruitment and composition can elevate the impact of our research endeavours.</a:t>
            </a:r>
            <a:endParaRPr/>
          </a:p>
        </p:txBody>
      </p:sp>
      <p:sp>
        <p:nvSpPr>
          <p:cNvPr id="51" name="Google Shape;5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Similarly, fostering open communication and mutual respect within research teams is paramount for creating an inclusive and collaborative environment. First and foremost, establishing clear and transparent communication channels enables team members to express their thoughts and ideas freely. Encouraging active listening is equally essential, ensuring that every team member's perspective is valued and considered. Implementing regular team meetings and check-ins provides opportunities for open dialogue and the exchange of diverse viewpoints. Cultivating a culture of mutual respect involves recognizing and appreciating the unique strengths and contributions of each team member, irrespective of their background or identity. Establishing guidelines for constructive feedback and creating a safe space for discussions on potential conflicts contribute to an atmosphere where everyone feels heard and respected.</a:t>
            </a:r>
            <a:endParaRPr/>
          </a:p>
        </p:txBody>
      </p:sp>
      <p:sp>
        <p:nvSpPr>
          <p:cNvPr id="123" name="Google Shape;12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There’s also the need to ensure equal opportunities for team members. How can you do that? Creating an environment of equal opportunity within research teams involves several key practices. Firstly, ensuring equitable resource allocation is crucial to providing every team member, regardless of their background or status, with fair access to funding, data, and necessary research tools. Additionally, implementing structured mentorship programs allows all team members to benefit from guidance and professional development opportunities. Offering inclusive training opportunities further supports the development of a diverse and skilled team by providing access to relevant programs and workshops. Lastly, establishing transparent evaluation criteria guarantees that performance assessments and promotions are based on clear and unbiased measures, fostering an environment of fairness and equality within the research team.</a:t>
            </a:r>
            <a:endParaRPr/>
          </a:p>
        </p:txBody>
      </p:sp>
      <p:sp>
        <p:nvSpPr>
          <p:cNvPr id="131" name="Google Shape;13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Last but not least, in building diverse and inclusive research teams, mentorship programs play a pivotal role. Initiating targeted mentorship programs for under-represented members is a proactive step to foster inclusivity. These programs should focus on providing guidance, support, and opportunities for skill development tailored to the unique needs and challenges faced by under-represented individuals. Regular check-ins and feedback sessions between mentors and mentees contribute to a supportive and collaborative atmosphere. The mentorship initiative should be transparent, ensuring all team members have equal access to these opportunities. By establishing such mentorship programs, research teams can actively contribute to the professional growth and success of under-represented members, enhancing overall diversity and inclusion.</a:t>
            </a:r>
            <a:endParaRPr/>
          </a:p>
        </p:txBody>
      </p:sp>
      <p:sp>
        <p:nvSpPr>
          <p:cNvPr id="139" name="Google Shape;13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In conclusion, building diverse and inclusive research teams is not only an ethical imperative but also a strategic advantage for achieving research excellence. Recognizing and mitigating the effects of unconscious bias is a critical step in fostering an environment where all team members, regardless of their background, can thrive and contribute meaningfully. Embracing diversity is not just about avoiding biases; it's about actively seeking and celebrating differences to enrich the research process. By doing so, research teams can unlock the full spectrum of human experience, fueling innovation, and ensuring that their work is both impactful and relevant to a global audience.</a:t>
            </a:r>
            <a:endParaRPr/>
          </a:p>
        </p:txBody>
      </p:sp>
      <p:sp>
        <p:nvSpPr>
          <p:cNvPr id="148" name="Google Shape;148;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t/>
            </a:r>
            <a:endParaRPr b="0" i="0">
              <a:solidFill>
                <a:srgbClr val="000000"/>
              </a:solidFill>
              <a:latin typeface="Arial"/>
              <a:ea typeface="Arial"/>
              <a:cs typeface="Arial"/>
              <a:sym typeface="Arial"/>
            </a:endParaRPr>
          </a:p>
        </p:txBody>
      </p:sp>
      <p:sp>
        <p:nvSpPr>
          <p:cNvPr id="156" name="Google Shape;15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In this module, we aim to achieve several key learning outcomes. First, you will develop an understanding of the vital significance of cultivating diverse and inclusive research teams within the context of academic research. Second, we'll delve into recognizing the positive impact that diverse perspectives can have on enhancing the overall quality and relevance of research outcomes. As we explore these topics, we will also address potential challenges that may arise and offer insights into overcoming them. Lastly, you will gain practical strategies for both recruiting and fostering diverse and inclusive research teams, contributing to a more equitable and impactful research environment.</a:t>
            </a:r>
            <a:endParaRPr/>
          </a:p>
        </p:txBody>
      </p:sp>
      <p:sp>
        <p:nvSpPr>
          <p:cNvPr id="59" name="Google Shape;5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Diversity is a cornerstone of research excellence, offering a multitude of benefits that significantly impact the quality and relevance of research outcomes. One key advantage lies in the variety of perspectives, experiences, and ideas that a diverse research team brings to the table. This diversity extends beyond visible characteristics, encompassing educational, cultural, and professional backgrounds. It creates a rich tapestry of insights that enhances the overall problem-solving capacity of the team.</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Comprehensive problem-solving is a direct result of this diversity. Faced with complex research questions, a team with varied viewpoints can approach challenges from different angles, leading to more thorough and innovative solutions. Moreover, the inclusion of diverse perspectives ensures that research outcomes are not confined to a narrow demographic. Instead, they consider the nuanced needs and challenges of diverse populations, enhancing their applicability and relevance.</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Global issues, by their very nature, require a holistic understanding, and diverse research teams are well-suited to provide just that. Integration of perspectives rooted in different cultural, social, and geographical contexts allows for a more nuanced and comprehensive understanding of multifaceted challenges. This comprehensive approach results in research outcomes that contribute meaningfully to addressing complex global issues.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Perhaps most importantly, diverse teams contribute to rigorous and high-quality research outcomes. The collaborative efforts within such teams create an environment that encourages critical thinking and meticulous analysis. This synthesis of varied insights not only meets the highest standards but also pushes the boundaries of excellence, ensuring that research contributions are both impactful and inclusive. In essence, diversity is not just a checkbox; it is an essential element that propels research teams toward excellence.</a:t>
            </a:r>
            <a:endParaRPr/>
          </a:p>
        </p:txBody>
      </p:sp>
      <p:sp>
        <p:nvSpPr>
          <p:cNvPr id="67" name="Google Shape;6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The importance of inclusive research teams in achieving excellence cannot be overstated as well, as they bring a myriad of benefits that significantly contribute to the quality and impact of research outcomes. First and foremost, inclusivity fosters an environment where creativity and innovation thrive. When individuals from diverse backgrounds are empowered to contribute their unique perspectives, it results in a dynamic and innovative problem-solving approach.</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Moreover, inclusive teams offer a broader range of expertise, bringing together individuals with varied skills, knowledge, and experiences. This diversity enriches the research process, ensuring a more comprehensive and well-rounded exploration of research questions. The impact of research is amplified when conducted by inclusive teams, as their outcomes are more likely to address the needs and challenges of a wider audience, making the findings more relevant and applicable to diverse populations.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Finally, in addition to tangible outcomes, inclusive research teams play a crucial role in cultivating a positive research culture. When team members feel valued, included, and respected, it fosters a sense of belonging and motivation to actively engage in the research process. This positive culture contributes to the overall well-being of the team and enhances collaboration.</a:t>
            </a:r>
            <a:endParaRPr/>
          </a:p>
        </p:txBody>
      </p:sp>
      <p:sp>
        <p:nvSpPr>
          <p:cNvPr id="75" name="Google Shape;7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While building diverse and inclusive research teams is crucial for research excellence, it comes with its set of challenges. Implicit biases in the recruitment process can unintentionally favour certain groups, necessitating the implementation of blind recruitment processes to mitigate this challenge.</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Limited networks pose another challenge, which can be addressed by actively seeking out diverse talent beyond traditional channels. Retention issues may arise, emphasizing the importance of creating an inclusive and supportive work environment through mentorship programs and professional development opportunities.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Unequal access to resources is a significant challenge that requires ensuring all team members have fair access to funding, equipment, and opportunities for career advancement. Additionally, resistance to change within the team or institution can be navigated by fostering a culture that values diversity and inclusion, supported by training and education on the benefits of diverse teams.</a:t>
            </a:r>
            <a:endParaRPr/>
          </a:p>
        </p:txBody>
      </p:sp>
      <p:sp>
        <p:nvSpPr>
          <p:cNvPr id="83" name="Google Shape;8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It’s also important to acknowledge the role of unconscious biases in influencing the composition and dynamics of research teams. One notable impact is the subtle yet pervasive nature of biases in decision-making processes. These biases may inadvertently favour certain individuals or groups, introducing an unintentional homogeneity to the team's composition.</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As a consequence, the diversity of perspectives within the research team becomes restricted. Unconscious biases can create blind spots, limiting the team's ability to harness a wide array of experiences and insights. The result is a potential hindrance to the richness of ideas and creativity that diverse perspectives can bring to the research process.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Moreover, the effects of unconscious bias extend beyond mere team composition. They can manifest in the dynamics that shape the team's interactions and collaborations. Homogeneous teams, influenced by biases, may inadvertently stifle innovation by fostering an environment where certain voices are amplified, while others, often from underrepresented backgrounds, may be marginalized.</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In the context of decision-making processes, unconscious bias may erode inclusivity, excluding valuable contributions from team members who bring unique viewpoints. This exclusionary dynamic can impede the team's overall effectiveness and success in achieving research goals.</a:t>
            </a:r>
            <a:endParaRPr/>
          </a:p>
          <a:p>
            <a:pPr indent="-228600" lvl="0" marL="457200" rtl="0" algn="l">
              <a:lnSpc>
                <a:spcPct val="100000"/>
              </a:lnSpc>
              <a:spcBef>
                <a:spcPts val="0"/>
              </a:spcBef>
              <a:spcAft>
                <a:spcPts val="0"/>
              </a:spcAft>
              <a:buSzPts val="1400"/>
              <a:buNone/>
            </a:pPr>
            <a:r>
              <a:rPr b="0" i="0" lang="en-US">
                <a:solidFill>
                  <a:srgbClr val="374151"/>
                </a:solidFill>
                <a:latin typeface="Arial"/>
                <a:ea typeface="Arial"/>
                <a:cs typeface="Arial"/>
                <a:sym typeface="Arial"/>
              </a:rPr>
              <a:t>Recognizing and addressing unconscious bias is not just a theoretical consideration; it's a practical necessity for creating an inclusive research environment. By doing so, research teams can break down barriers to equal opportunities, ensuring that each team member has the space and support to contribute their unique strengths to the collective pursuit of knowledge.</a:t>
            </a:r>
            <a:endParaRPr/>
          </a:p>
        </p:txBody>
      </p:sp>
      <p:sp>
        <p:nvSpPr>
          <p:cNvPr id="91" name="Google Shape;9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What are the harms when our research teams are not diverse and not inclusive? In this hypothetical scenario, let’s envision a research team solely composed of individuals with similar academic and cultural backgrounds. This homogeneity inadvertently restricts the team's perspectives and experiences, potentially leading to the oversight of crucial variables that could significantly impact workplace productivity. The team's unintentional biases might manifest in flawed research design, compromising the study's objectivity. Moreover, the absence of diverse input could result in the misinterpretation of data, limiting the depth and accuracy of their conclusions. The lack of generalizability in their findings, stemming from a non-diverse team, may render their recommendations less effective for diverse workplace settings. Ultimately, reduced diversity could stifle innovation, hindering the team's ability to explore novel approaches and propose creative solutions to contemporary workplace challenges. This example underscores the critical importance of diversity and inclusion in research teams within business school settings for more robust, relevant, and impactful outcomes.</a:t>
            </a:r>
            <a:endParaRPr/>
          </a:p>
        </p:txBody>
      </p:sp>
      <p:sp>
        <p:nvSpPr>
          <p:cNvPr id="99" name="Google Shape;9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Building diverse research teams is a strategic and intentional process that involves several key steps. Firstly, adopt intentional recruitment strategies that actively seek individuals from diverse backgrounds. This may include outreach to a variety of networks, participation in diverse events, and using inclusive language in job postings.</a:t>
            </a:r>
            <a:endParaRPr/>
          </a:p>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Creating an inclusive environment within the research team is crucial. This involves promoting open communication, mutual respect, and establishing policies that support diversity and inclusion. Offering equal opportunities to all team members, including fair access to resources and mentorship, helps in removing barriers that may disproportionately affect underrepresented individuals.</a:t>
            </a:r>
            <a:endParaRPr/>
          </a:p>
          <a:p>
            <a:pPr indent="-228600" lvl="0" marL="457200" rtl="0" algn="l">
              <a:lnSpc>
                <a:spcPct val="100000"/>
              </a:lnSpc>
              <a:spcBef>
                <a:spcPts val="0"/>
              </a:spcBef>
              <a:spcAft>
                <a:spcPts val="0"/>
              </a:spcAft>
              <a:buSzPts val="1400"/>
              <a:buNone/>
            </a:pPr>
            <a:r>
              <a:rPr b="0" i="0" lang="en-US">
                <a:solidFill>
                  <a:srgbClr val="000000"/>
                </a:solidFill>
                <a:latin typeface="Arial"/>
                <a:ea typeface="Arial"/>
                <a:cs typeface="Arial"/>
                <a:sym typeface="Arial"/>
              </a:rPr>
              <a:t>Additionally, the establishment of mentorship programs is instrumental in supporting diversity. These programs connect experienced researchers with those who are underrepresented, providing guidance, support, and opportunities for skill development. By implementing these strategies, research teams can actively contribute to a more inclusive and impactful academic environment.</a:t>
            </a:r>
            <a:endParaRPr/>
          </a:p>
        </p:txBody>
      </p:sp>
      <p:sp>
        <p:nvSpPr>
          <p:cNvPr id="107" name="Google Shape;10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a:solidFill>
                  <a:srgbClr val="1C2C40"/>
                </a:solidFill>
                <a:latin typeface="Arial"/>
                <a:ea typeface="Arial"/>
                <a:cs typeface="Arial"/>
                <a:sym typeface="Arial"/>
              </a:rPr>
              <a:t>How do we create inclusive job postings? This is a </a:t>
            </a:r>
            <a:r>
              <a:rPr b="0" i="0" lang="en-US">
                <a:solidFill>
                  <a:srgbClr val="000000"/>
                </a:solidFill>
                <a:latin typeface="Arial"/>
                <a:ea typeface="Arial"/>
                <a:cs typeface="Arial"/>
                <a:sym typeface="Arial"/>
              </a:rPr>
              <a:t>pivotal step in fostering diversity within research teams. One key strategy involves steering clear of gendered language, opting for gender-neutral terms and titles to broaden the appeal of the job and eliminate potential biases. Beyond linguistic considerations, emphasizing a commitment to diversity and inclusion in the team sets the tone for a welcoming and supportive work environment. Job postings should explicitly state a dedication to equal opportunity, ensuring that candidates feel valued regardless of their background. When outlining desired skills, it's crucial to use inclusive language that does not unintentionally exclude certain groups, promoting a more open and accessible application process. Lastly, acknowledging the diverse needs of potential team members by promoting work-life balance and flexible arrangements further enhances the inclusivity of the recruitment process.</a:t>
            </a:r>
            <a:endParaRPr/>
          </a:p>
        </p:txBody>
      </p:sp>
      <p:sp>
        <p:nvSpPr>
          <p:cNvPr id="115" name="Google Shape;11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3" type="title">
  <p:cSld name="TITLE">
    <p:bg>
      <p:bgPr>
        <a:solidFill>
          <a:schemeClr val="lt1"/>
        </a:solidFill>
      </p:bgPr>
    </p:bg>
    <p:spTree>
      <p:nvGrpSpPr>
        <p:cNvPr id="13" name="Shape 13"/>
        <p:cNvGrpSpPr/>
        <p:nvPr/>
      </p:nvGrpSpPr>
      <p:grpSpPr>
        <a:xfrm>
          <a:off x="0" y="0"/>
          <a:ext cx="0" cy="0"/>
          <a:chOff x="0" y="0"/>
          <a:chExt cx="0" cy="0"/>
        </a:xfrm>
      </p:grpSpPr>
      <p:sp>
        <p:nvSpPr>
          <p:cNvPr id="14" name="Google Shape;14;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600"/>
              <a:buFont typeface="Arial"/>
              <a:buNone/>
              <a:defRPr sz="6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00A3AD"/>
              </a:buClr>
              <a:buSzPts val="3200"/>
              <a:buFont typeface="Arial"/>
              <a:buNone/>
              <a:defRPr b="1" sz="3200">
                <a:solidFill>
                  <a:srgbClr val="00A3AD"/>
                </a:solidFill>
              </a:defRPr>
            </a:lvl1pPr>
            <a:lvl2pPr lvl="1" algn="ctr">
              <a:lnSpc>
                <a:spcPct val="90000"/>
              </a:lnSpc>
              <a:spcBef>
                <a:spcPts val="500"/>
              </a:spcBef>
              <a:spcAft>
                <a:spcPts val="0"/>
              </a:spcAft>
              <a:buClr>
                <a:srgbClr val="101820"/>
              </a:buClr>
              <a:buSzPts val="2000"/>
              <a:buNone/>
              <a:defRPr sz="2000"/>
            </a:lvl2pPr>
            <a:lvl3pPr lvl="2" algn="ctr">
              <a:lnSpc>
                <a:spcPct val="90000"/>
              </a:lnSpc>
              <a:spcBef>
                <a:spcPts val="500"/>
              </a:spcBef>
              <a:spcAft>
                <a:spcPts val="0"/>
              </a:spcAft>
              <a:buClr>
                <a:srgbClr val="101820"/>
              </a:buClr>
              <a:buSzPts val="1800"/>
              <a:buNone/>
              <a:defRPr sz="1800"/>
            </a:lvl3pPr>
            <a:lvl4pPr lvl="3" algn="ctr">
              <a:lnSpc>
                <a:spcPct val="90000"/>
              </a:lnSpc>
              <a:spcBef>
                <a:spcPts val="500"/>
              </a:spcBef>
              <a:spcAft>
                <a:spcPts val="0"/>
              </a:spcAft>
              <a:buClr>
                <a:srgbClr val="101820"/>
              </a:buClr>
              <a:buSzPts val="1600"/>
              <a:buNone/>
              <a:defRPr sz="1600"/>
            </a:lvl4pPr>
            <a:lvl5pPr lvl="4" algn="ctr">
              <a:lnSpc>
                <a:spcPct val="90000"/>
              </a:lnSpc>
              <a:spcBef>
                <a:spcPts val="500"/>
              </a:spcBef>
              <a:spcAft>
                <a:spcPts val="0"/>
              </a:spcAft>
              <a:buClr>
                <a:srgbClr val="101820"/>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Ted Rogers School of Management" id="16" name="Google Shape;16;p2"/>
          <p:cNvPicPr preferRelativeResize="0"/>
          <p:nvPr/>
        </p:nvPicPr>
        <p:blipFill rotWithShape="1">
          <a:blip r:embed="rId2">
            <a:alphaModFix/>
          </a:blip>
          <a:srcRect b="0" l="0" r="0" t="0"/>
          <a:stretch/>
        </p:blipFill>
        <p:spPr>
          <a:xfrm>
            <a:off x="8700525" y="5013980"/>
            <a:ext cx="2114013" cy="1783698"/>
          </a:xfrm>
          <a:prstGeom prst="rect">
            <a:avLst/>
          </a:prstGeom>
          <a:noFill/>
          <a:ln>
            <a:noFill/>
          </a:ln>
        </p:spPr>
      </p:pic>
      <p:pic>
        <p:nvPicPr>
          <p:cNvPr descr="AACSB Accredited" id="17" name="Google Shape;17;p2"/>
          <p:cNvPicPr preferRelativeResize="0"/>
          <p:nvPr/>
        </p:nvPicPr>
        <p:blipFill rotWithShape="1">
          <a:blip r:embed="rId3">
            <a:alphaModFix/>
          </a:blip>
          <a:srcRect b="0" l="0" r="0" t="0"/>
          <a:stretch/>
        </p:blipFill>
        <p:spPr>
          <a:xfrm>
            <a:off x="10984466" y="5390909"/>
            <a:ext cx="688508" cy="965441"/>
          </a:xfrm>
          <a:prstGeom prst="rect">
            <a:avLst/>
          </a:prstGeom>
          <a:noFill/>
          <a:ln>
            <a:noFill/>
          </a:ln>
        </p:spPr>
      </p:pic>
      <p:sp>
        <p:nvSpPr>
          <p:cNvPr id="18" name="Google Shape;18;p2"/>
          <p:cNvSpPr/>
          <p:nvPr/>
        </p:nvSpPr>
        <p:spPr>
          <a:xfrm>
            <a:off x="0" y="834639"/>
            <a:ext cx="2160000"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 name="Google Shape;19;p2"/>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0" name="Google Shape;20;p2"/>
          <p:cNvSpPr/>
          <p:nvPr/>
        </p:nvSpPr>
        <p:spPr>
          <a:xfrm>
            <a:off x="0" y="5369753"/>
            <a:ext cx="6811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1" name="Google Shape;21;p2"/>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dk1"/>
              </a:buClr>
              <a:buSzPts val="1400"/>
              <a:buNone/>
              <a:defRPr b="1" sz="1400">
                <a:solidFill>
                  <a:schemeClr val="dk1"/>
                </a:solidFill>
              </a:defRPr>
            </a:lvl1pPr>
            <a:lvl2pPr lvl="1" algn="l">
              <a:lnSpc>
                <a:spcPct val="90000"/>
              </a:lnSpc>
              <a:spcBef>
                <a:spcPts val="500"/>
              </a:spcBef>
              <a:spcAft>
                <a:spcPts val="0"/>
              </a:spcAft>
              <a:buClr>
                <a:schemeClr val="dk1"/>
              </a:buClr>
              <a:buSzPts val="2400"/>
              <a:buNone/>
              <a:defRPr>
                <a:solidFill>
                  <a:schemeClr val="dk1"/>
                </a:solidFill>
              </a:defRPr>
            </a:lvl2pPr>
            <a:lvl3pPr lvl="2" algn="l">
              <a:lnSpc>
                <a:spcPct val="90000"/>
              </a:lnSpc>
              <a:spcBef>
                <a:spcPts val="500"/>
              </a:spcBef>
              <a:spcAft>
                <a:spcPts val="0"/>
              </a:spcAft>
              <a:buClr>
                <a:schemeClr val="dk1"/>
              </a:buClr>
              <a:buSzPts val="2000"/>
              <a:buNone/>
              <a:defRPr>
                <a:solidFill>
                  <a:schemeClr val="dk1"/>
                </a:solidFill>
              </a:defRPr>
            </a:lvl3pPr>
            <a:lvl4pPr lvl="3" algn="l">
              <a:lnSpc>
                <a:spcPct val="90000"/>
              </a:lnSpc>
              <a:spcBef>
                <a:spcPts val="500"/>
              </a:spcBef>
              <a:spcAft>
                <a:spcPts val="0"/>
              </a:spcAft>
              <a:buClr>
                <a:schemeClr val="dk1"/>
              </a:buClr>
              <a:buSzPts val="1800"/>
              <a:buNone/>
              <a:defRPr>
                <a:solidFill>
                  <a:schemeClr val="dk1"/>
                </a:solidFill>
              </a:defRPr>
            </a:lvl4pPr>
            <a:lvl5pPr lvl="4" algn="l">
              <a:lnSpc>
                <a:spcPct val="90000"/>
              </a:lnSpc>
              <a:spcBef>
                <a:spcPts val="500"/>
              </a:spcBef>
              <a:spcAft>
                <a:spcPts val="0"/>
              </a:spcAft>
              <a:buClr>
                <a:schemeClr val="dk1"/>
              </a:buClr>
              <a:buSzPts val="1800"/>
              <a:buNone/>
              <a:defRPr>
                <a:solidFill>
                  <a:schemeClr val="dk1"/>
                </a:solidFill>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3"/>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101820"/>
              </a:buClr>
              <a:buSzPts val="3200"/>
              <a:buFont typeface="Arial"/>
              <a:buNone/>
              <a:defRPr b="1" sz="3200">
                <a:solidFill>
                  <a:srgbClr val="10182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 type="body"/>
          </p:nvPr>
        </p:nvSpPr>
        <p:spPr>
          <a:xfrm>
            <a:off x="838200" y="1825625"/>
            <a:ext cx="9524643" cy="36607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26" name="Google Shape;26;p3"/>
          <p:cNvPicPr preferRelativeResize="0"/>
          <p:nvPr/>
        </p:nvPicPr>
        <p:blipFill rotWithShape="1">
          <a:blip r:embed="rId2">
            <a:alphaModFix/>
          </a:blip>
          <a:srcRect b="0" l="0" r="0" t="0"/>
          <a:stretch/>
        </p:blipFill>
        <p:spPr>
          <a:xfrm>
            <a:off x="10547247" y="5448471"/>
            <a:ext cx="1670553" cy="1409529"/>
          </a:xfrm>
          <a:prstGeom prst="rect">
            <a:avLst/>
          </a:prstGeom>
          <a:noFill/>
          <a:ln>
            <a:noFill/>
          </a:ln>
        </p:spPr>
      </p:pic>
      <p:sp>
        <p:nvSpPr>
          <p:cNvPr id="27" name="Google Shape;27;p3"/>
          <p:cNvSpPr/>
          <p:nvPr/>
        </p:nvSpPr>
        <p:spPr>
          <a:xfrm>
            <a:off x="0" y="834638"/>
            <a:ext cx="838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 name="Google Shape;28;p3"/>
          <p:cNvSpPr/>
          <p:nvPr/>
        </p:nvSpPr>
        <p:spPr>
          <a:xfrm>
            <a:off x="0" y="6181538"/>
            <a:ext cx="6630988"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 name="Google Shape;29;p3"/>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rgbClr val="00A3AD"/>
        </a:solidFill>
      </p:bgPr>
    </p:bg>
    <p:spTree>
      <p:nvGrpSpPr>
        <p:cNvPr id="30" name="Shape 30"/>
        <p:cNvGrpSpPr/>
        <p:nvPr/>
      </p:nvGrpSpPr>
      <p:grpSpPr>
        <a:xfrm>
          <a:off x="0" y="0"/>
          <a:ext cx="0" cy="0"/>
          <a:chOff x="0" y="0"/>
          <a:chExt cx="0" cy="0"/>
        </a:xfrm>
      </p:grpSpPr>
      <p:sp>
        <p:nvSpPr>
          <p:cNvPr id="31" name="Google Shape;31;p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6600"/>
              <a:buFont typeface="Arial"/>
              <a:buNone/>
              <a:defRPr sz="6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101820"/>
              </a:buClr>
              <a:buSzPts val="3200"/>
              <a:buFont typeface="Arial"/>
              <a:buNone/>
              <a:defRPr b="1" sz="3200">
                <a:solidFill>
                  <a:srgbClr val="101820"/>
                </a:solidFill>
              </a:defRPr>
            </a:lvl1pPr>
            <a:lvl2pPr lvl="1" algn="ctr">
              <a:lnSpc>
                <a:spcPct val="90000"/>
              </a:lnSpc>
              <a:spcBef>
                <a:spcPts val="500"/>
              </a:spcBef>
              <a:spcAft>
                <a:spcPts val="0"/>
              </a:spcAft>
              <a:buClr>
                <a:srgbClr val="101820"/>
              </a:buClr>
              <a:buSzPts val="2000"/>
              <a:buNone/>
              <a:defRPr sz="2000"/>
            </a:lvl2pPr>
            <a:lvl3pPr lvl="2" algn="ctr">
              <a:lnSpc>
                <a:spcPct val="90000"/>
              </a:lnSpc>
              <a:spcBef>
                <a:spcPts val="500"/>
              </a:spcBef>
              <a:spcAft>
                <a:spcPts val="0"/>
              </a:spcAft>
              <a:buClr>
                <a:srgbClr val="101820"/>
              </a:buClr>
              <a:buSzPts val="1800"/>
              <a:buNone/>
              <a:defRPr sz="1800"/>
            </a:lvl3pPr>
            <a:lvl4pPr lvl="3" algn="ctr">
              <a:lnSpc>
                <a:spcPct val="90000"/>
              </a:lnSpc>
              <a:spcBef>
                <a:spcPts val="500"/>
              </a:spcBef>
              <a:spcAft>
                <a:spcPts val="0"/>
              </a:spcAft>
              <a:buClr>
                <a:srgbClr val="101820"/>
              </a:buClr>
              <a:buSzPts val="1600"/>
              <a:buNone/>
              <a:defRPr sz="1600"/>
            </a:lvl4pPr>
            <a:lvl5pPr lvl="4" algn="ctr">
              <a:lnSpc>
                <a:spcPct val="90000"/>
              </a:lnSpc>
              <a:spcBef>
                <a:spcPts val="500"/>
              </a:spcBef>
              <a:spcAft>
                <a:spcPts val="0"/>
              </a:spcAft>
              <a:buClr>
                <a:srgbClr val="101820"/>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Ted Rogers School of Management" id="33" name="Google Shape;33;p4"/>
          <p:cNvPicPr preferRelativeResize="0"/>
          <p:nvPr/>
        </p:nvPicPr>
        <p:blipFill rotWithShape="1">
          <a:blip r:embed="rId2">
            <a:alphaModFix/>
          </a:blip>
          <a:srcRect b="0" l="0" r="0" t="0"/>
          <a:stretch/>
        </p:blipFill>
        <p:spPr>
          <a:xfrm>
            <a:off x="8735252" y="5028058"/>
            <a:ext cx="2079285" cy="1754397"/>
          </a:xfrm>
          <a:prstGeom prst="rect">
            <a:avLst/>
          </a:prstGeom>
          <a:noFill/>
          <a:ln>
            <a:noFill/>
          </a:ln>
        </p:spPr>
      </p:pic>
      <p:pic>
        <p:nvPicPr>
          <p:cNvPr descr="AACSB Accredited" id="34" name="Google Shape;34;p4"/>
          <p:cNvPicPr preferRelativeResize="0"/>
          <p:nvPr/>
        </p:nvPicPr>
        <p:blipFill rotWithShape="1">
          <a:blip r:embed="rId3">
            <a:alphaModFix/>
          </a:blip>
          <a:srcRect b="0" l="0" r="0" t="0"/>
          <a:stretch/>
        </p:blipFill>
        <p:spPr>
          <a:xfrm>
            <a:off x="10977831" y="5390909"/>
            <a:ext cx="688508" cy="965441"/>
          </a:xfrm>
          <a:prstGeom prst="rect">
            <a:avLst/>
          </a:prstGeom>
          <a:noFill/>
          <a:ln>
            <a:noFill/>
          </a:ln>
        </p:spPr>
      </p:pic>
      <p:sp>
        <p:nvSpPr>
          <p:cNvPr id="35" name="Google Shape;35;p4"/>
          <p:cNvSpPr/>
          <p:nvPr/>
        </p:nvSpPr>
        <p:spPr>
          <a:xfrm>
            <a:off x="0" y="834639"/>
            <a:ext cx="2160000" cy="180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6" name="Google Shape;36;p4"/>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 name="Google Shape;37;p4"/>
          <p:cNvSpPr/>
          <p:nvPr/>
        </p:nvSpPr>
        <p:spPr>
          <a:xfrm>
            <a:off x="0" y="5389631"/>
            <a:ext cx="6811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 name="Google Shape;38;p4"/>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1400"/>
              <a:buNone/>
              <a:defRPr b="1" sz="1400">
                <a:solidFill>
                  <a:schemeClr val="lt1"/>
                </a:solidFill>
              </a:defRPr>
            </a:lvl1pPr>
            <a:lvl2pPr lvl="1" algn="l">
              <a:lnSpc>
                <a:spcPct val="90000"/>
              </a:lnSpc>
              <a:spcBef>
                <a:spcPts val="500"/>
              </a:spcBef>
              <a:spcAft>
                <a:spcPts val="0"/>
              </a:spcAft>
              <a:buClr>
                <a:schemeClr val="lt1"/>
              </a:buClr>
              <a:buSzPts val="2400"/>
              <a:buNone/>
              <a:defRPr>
                <a:solidFill>
                  <a:schemeClr val="lt1"/>
                </a:solidFill>
              </a:defRPr>
            </a:lvl2pPr>
            <a:lvl3pPr lvl="2" algn="l">
              <a:lnSpc>
                <a:spcPct val="90000"/>
              </a:lnSpc>
              <a:spcBef>
                <a:spcPts val="500"/>
              </a:spcBef>
              <a:spcAft>
                <a:spcPts val="0"/>
              </a:spcAft>
              <a:buClr>
                <a:schemeClr val="lt1"/>
              </a:buClr>
              <a:buSzPts val="2000"/>
              <a:buNone/>
              <a:defRPr>
                <a:solidFill>
                  <a:schemeClr val="lt1"/>
                </a:solidFill>
              </a:defRPr>
            </a:lvl3pPr>
            <a:lvl4pPr lvl="3" algn="l">
              <a:lnSpc>
                <a:spcPct val="90000"/>
              </a:lnSpc>
              <a:spcBef>
                <a:spcPts val="500"/>
              </a:spcBef>
              <a:spcAft>
                <a:spcPts val="0"/>
              </a:spcAft>
              <a:buClr>
                <a:schemeClr val="lt1"/>
              </a:buClr>
              <a:buSzPts val="1800"/>
              <a:buNone/>
              <a:defRPr>
                <a:solidFill>
                  <a:schemeClr val="lt1"/>
                </a:solidFill>
              </a:defRPr>
            </a:lvl4pPr>
            <a:lvl5pPr lvl="4" algn="l">
              <a:lnSpc>
                <a:spcPct val="90000"/>
              </a:lnSpc>
              <a:spcBef>
                <a:spcPts val="500"/>
              </a:spcBef>
              <a:spcAft>
                <a:spcPts val="0"/>
              </a:spcAft>
              <a:buClr>
                <a:schemeClr val="lt1"/>
              </a:buClr>
              <a:buSzPts val="1800"/>
              <a:buNone/>
              <a:defRPr>
                <a:solidFill>
                  <a:schemeClr val="lt1"/>
                </a:solidFill>
              </a:defRPr>
            </a:lvl5pPr>
            <a:lvl6pPr lvl="5" algn="l">
              <a:lnSpc>
                <a:spcPct val="90000"/>
              </a:lnSpc>
              <a:spcBef>
                <a:spcPts val="500"/>
              </a:spcBef>
              <a:spcAft>
                <a:spcPts val="0"/>
              </a:spcAft>
              <a:buClr>
                <a:schemeClr val="lt1"/>
              </a:buClr>
              <a:buSzPts val="1800"/>
              <a:buNone/>
              <a:defRPr>
                <a:solidFill>
                  <a:schemeClr val="lt1"/>
                </a:solidFill>
              </a:defRPr>
            </a:lvl6pPr>
            <a:lvl7pPr lvl="6" algn="l">
              <a:lnSpc>
                <a:spcPct val="90000"/>
              </a:lnSpc>
              <a:spcBef>
                <a:spcPts val="500"/>
              </a:spcBef>
              <a:spcAft>
                <a:spcPts val="0"/>
              </a:spcAft>
              <a:buClr>
                <a:schemeClr val="lt1"/>
              </a:buClr>
              <a:buSzPts val="1800"/>
              <a:buNone/>
              <a:defRPr>
                <a:solidFill>
                  <a:schemeClr val="lt1"/>
                </a:solidFill>
              </a:defRPr>
            </a:lvl7pPr>
            <a:lvl8pPr lvl="7" algn="l">
              <a:lnSpc>
                <a:spcPct val="90000"/>
              </a:lnSpc>
              <a:spcBef>
                <a:spcPts val="500"/>
              </a:spcBef>
              <a:spcAft>
                <a:spcPts val="0"/>
              </a:spcAft>
              <a:buClr>
                <a:schemeClr val="lt1"/>
              </a:buClr>
              <a:buSzPts val="1800"/>
              <a:buNone/>
              <a:defRPr>
                <a:solidFill>
                  <a:schemeClr val="lt1"/>
                </a:solidFill>
              </a:defRPr>
            </a:lvl8pPr>
            <a:lvl9pPr lvl="8" algn="l">
              <a:lnSpc>
                <a:spcPct val="90000"/>
              </a:lnSpc>
              <a:spcBef>
                <a:spcPts val="500"/>
              </a:spcBef>
              <a:spcAft>
                <a:spcPts val="0"/>
              </a:spcAft>
              <a:buClr>
                <a:schemeClr val="lt1"/>
              </a:buClr>
              <a:buSzPts val="1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2 Content">
  <p:cSld name="Title and 2 Content">
    <p:spTree>
      <p:nvGrpSpPr>
        <p:cNvPr id="39" name="Shape 39"/>
        <p:cNvGrpSpPr/>
        <p:nvPr/>
      </p:nvGrpSpPr>
      <p:grpSpPr>
        <a:xfrm>
          <a:off x="0" y="0"/>
          <a:ext cx="0" cy="0"/>
          <a:chOff x="0" y="0"/>
          <a:chExt cx="0" cy="0"/>
        </a:xfrm>
      </p:grpSpPr>
      <p:sp>
        <p:nvSpPr>
          <p:cNvPr id="40" name="Google Shape;40;p5"/>
          <p:cNvSpPr txBox="1"/>
          <p:nvPr>
            <p:ph type="title"/>
          </p:nvPr>
        </p:nvSpPr>
        <p:spPr>
          <a:xfrm>
            <a:off x="838200" y="669750"/>
            <a:ext cx="10515600" cy="527341"/>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01820"/>
              </a:buClr>
              <a:buSzPts val="3200"/>
              <a:buFont typeface="Arial"/>
              <a:buNone/>
              <a:defRPr b="1" sz="3200">
                <a:solidFill>
                  <a:srgbClr val="10182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
          <p:cNvSpPr txBox="1"/>
          <p:nvPr>
            <p:ph idx="1" type="body"/>
          </p:nvPr>
        </p:nvSpPr>
        <p:spPr>
          <a:xfrm>
            <a:off x="838200" y="1638789"/>
            <a:ext cx="5159188" cy="3938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5"/>
          <p:cNvSpPr txBox="1"/>
          <p:nvPr>
            <p:ph idx="2" type="body"/>
          </p:nvPr>
        </p:nvSpPr>
        <p:spPr>
          <a:xfrm>
            <a:off x="6167718" y="1638789"/>
            <a:ext cx="5159188" cy="3938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101820"/>
              </a:buClr>
              <a:buSzPts val="2800"/>
              <a:buFont typeface="Arial"/>
              <a:buNone/>
              <a:defRPr sz="2800">
                <a:solidFill>
                  <a:srgbClr val="101820"/>
                </a:solidFill>
              </a:defRPr>
            </a:lvl1pPr>
            <a:lvl2pPr indent="-381000" lvl="1" marL="914400" algn="l">
              <a:lnSpc>
                <a:spcPct val="100000"/>
              </a:lnSpc>
              <a:spcBef>
                <a:spcPts val="500"/>
              </a:spcBef>
              <a:spcAft>
                <a:spcPts val="0"/>
              </a:spcAft>
              <a:buClr>
                <a:srgbClr val="101820"/>
              </a:buClr>
              <a:buSzPts val="2400"/>
              <a:buChar char="•"/>
              <a:defRPr sz="2400">
                <a:solidFill>
                  <a:srgbClr val="101820"/>
                </a:solidFill>
              </a:defRPr>
            </a:lvl2pPr>
            <a:lvl3pPr indent="-355600" lvl="2" marL="1371600" algn="l">
              <a:lnSpc>
                <a:spcPct val="100000"/>
              </a:lnSpc>
              <a:spcBef>
                <a:spcPts val="500"/>
              </a:spcBef>
              <a:spcAft>
                <a:spcPts val="0"/>
              </a:spcAft>
              <a:buClr>
                <a:srgbClr val="101820"/>
              </a:buClr>
              <a:buSzPts val="2000"/>
              <a:buChar char="•"/>
              <a:defRPr sz="2000">
                <a:solidFill>
                  <a:srgbClr val="101820"/>
                </a:solidFill>
              </a:defRPr>
            </a:lvl3pPr>
            <a:lvl4pPr indent="-342900" lvl="3" marL="1828800" algn="l">
              <a:lnSpc>
                <a:spcPct val="100000"/>
              </a:lnSpc>
              <a:spcBef>
                <a:spcPts val="500"/>
              </a:spcBef>
              <a:spcAft>
                <a:spcPts val="0"/>
              </a:spcAft>
              <a:buClr>
                <a:srgbClr val="101820"/>
              </a:buClr>
              <a:buSzPts val="1800"/>
              <a:buChar char="•"/>
              <a:defRPr sz="1800">
                <a:solidFill>
                  <a:srgbClr val="101820"/>
                </a:solidFill>
              </a:defRPr>
            </a:lvl4pPr>
            <a:lvl5pPr indent="-342900" lvl="4" marL="2286000" algn="l">
              <a:lnSpc>
                <a:spcPct val="100000"/>
              </a:lnSpc>
              <a:spcBef>
                <a:spcPts val="500"/>
              </a:spcBef>
              <a:spcAft>
                <a:spcPts val="0"/>
              </a:spcAft>
              <a:buClr>
                <a:srgbClr val="101820"/>
              </a:buClr>
              <a:buSzPts val="1800"/>
              <a:buChar char="•"/>
              <a:defRPr sz="1800">
                <a:solidFill>
                  <a:srgbClr val="101820"/>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5"/>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10182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44" name="Google Shape;44;p5"/>
          <p:cNvPicPr preferRelativeResize="0"/>
          <p:nvPr/>
        </p:nvPicPr>
        <p:blipFill rotWithShape="1">
          <a:blip r:embed="rId2">
            <a:alphaModFix/>
          </a:blip>
          <a:srcRect b="0" l="0" r="0" t="0"/>
          <a:stretch/>
        </p:blipFill>
        <p:spPr>
          <a:xfrm>
            <a:off x="10547247" y="5448471"/>
            <a:ext cx="1670553" cy="1409529"/>
          </a:xfrm>
          <a:prstGeom prst="rect">
            <a:avLst/>
          </a:prstGeom>
          <a:noFill/>
          <a:ln>
            <a:noFill/>
          </a:ln>
        </p:spPr>
      </p:pic>
      <p:sp>
        <p:nvSpPr>
          <p:cNvPr id="45" name="Google Shape;45;p5"/>
          <p:cNvSpPr/>
          <p:nvPr/>
        </p:nvSpPr>
        <p:spPr>
          <a:xfrm>
            <a:off x="0" y="834638"/>
            <a:ext cx="838200" cy="180000"/>
          </a:xfrm>
          <a:prstGeom prst="rect">
            <a:avLst/>
          </a:prstGeom>
          <a:solidFill>
            <a:srgbClr val="FFDC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6" name="Google Shape;46;p5"/>
          <p:cNvSpPr/>
          <p:nvPr/>
        </p:nvSpPr>
        <p:spPr>
          <a:xfrm>
            <a:off x="0" y="6181538"/>
            <a:ext cx="6630988" cy="180000"/>
          </a:xfrm>
          <a:prstGeom prst="rect">
            <a:avLst/>
          </a:prstGeom>
          <a:solidFill>
            <a:srgbClr val="00A3A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7" name="Google Shape;47;p5"/>
          <p:cNvSpPr/>
          <p:nvPr/>
        </p:nvSpPr>
        <p:spPr>
          <a:xfrm>
            <a:off x="11326906" y="2379289"/>
            <a:ext cx="864000" cy="180000"/>
          </a:xfrm>
          <a:prstGeom prst="rect">
            <a:avLst/>
          </a:prstGeom>
          <a:solidFill>
            <a:srgbClr val="004C9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rgbClr val="101820"/>
              </a:buClr>
              <a:buSzPts val="6600"/>
              <a:buFont typeface="Arial"/>
              <a:buNone/>
              <a:defRPr b="1" i="0" sz="6600" u="none" cap="none" strike="noStrike">
                <a:solidFill>
                  <a:srgbClr val="10182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90000"/>
              </a:lnSpc>
              <a:spcBef>
                <a:spcPts val="1000"/>
              </a:spcBef>
              <a:spcAft>
                <a:spcPts val="0"/>
              </a:spcAft>
              <a:buClr>
                <a:srgbClr val="101820"/>
              </a:buClr>
              <a:buSzPts val="2800"/>
              <a:buFont typeface="Arial"/>
              <a:buNone/>
              <a:defRPr b="0" i="0" sz="2800" u="none" cap="none" strike="noStrike">
                <a:solidFill>
                  <a:srgbClr val="101820"/>
                </a:solidFill>
                <a:latin typeface="Arial"/>
                <a:ea typeface="Arial"/>
                <a:cs typeface="Arial"/>
                <a:sym typeface="Arial"/>
              </a:defRPr>
            </a:lvl1pPr>
            <a:lvl2pPr indent="-381000" lvl="1" marL="914400" marR="0" rtl="0" algn="l">
              <a:lnSpc>
                <a:spcPct val="90000"/>
              </a:lnSpc>
              <a:spcBef>
                <a:spcPts val="500"/>
              </a:spcBef>
              <a:spcAft>
                <a:spcPts val="0"/>
              </a:spcAft>
              <a:buClr>
                <a:srgbClr val="101820"/>
              </a:buClr>
              <a:buSzPts val="2400"/>
              <a:buFont typeface="Arial"/>
              <a:buChar char="•"/>
              <a:defRPr b="0" i="0" sz="2400" u="none" cap="none" strike="noStrike">
                <a:solidFill>
                  <a:srgbClr val="101820"/>
                </a:solidFill>
                <a:latin typeface="Arial"/>
                <a:ea typeface="Arial"/>
                <a:cs typeface="Arial"/>
                <a:sym typeface="Arial"/>
              </a:defRPr>
            </a:lvl2pPr>
            <a:lvl3pPr indent="-355600" lvl="2" marL="1371600" marR="0" rtl="0" algn="l">
              <a:lnSpc>
                <a:spcPct val="90000"/>
              </a:lnSpc>
              <a:spcBef>
                <a:spcPts val="500"/>
              </a:spcBef>
              <a:spcAft>
                <a:spcPts val="0"/>
              </a:spcAft>
              <a:buClr>
                <a:srgbClr val="101820"/>
              </a:buClr>
              <a:buSzPts val="2000"/>
              <a:buFont typeface="Arial"/>
              <a:buChar char="•"/>
              <a:defRPr b="0" i="0" sz="2000" u="none" cap="none" strike="noStrike">
                <a:solidFill>
                  <a:srgbClr val="101820"/>
                </a:solidFill>
                <a:latin typeface="Arial"/>
                <a:ea typeface="Arial"/>
                <a:cs typeface="Arial"/>
                <a:sym typeface="Arial"/>
              </a:defRPr>
            </a:lvl3pPr>
            <a:lvl4pPr indent="-342900" lvl="3" marL="1828800" marR="0" rtl="0" algn="l">
              <a:lnSpc>
                <a:spcPct val="90000"/>
              </a:lnSpc>
              <a:spcBef>
                <a:spcPts val="500"/>
              </a:spcBef>
              <a:spcAft>
                <a:spcPts val="0"/>
              </a:spcAft>
              <a:buClr>
                <a:srgbClr val="101820"/>
              </a:buClr>
              <a:buSzPts val="1800"/>
              <a:buFont typeface="Arial"/>
              <a:buChar char="•"/>
              <a:defRPr b="0" i="0" sz="1800" u="none" cap="none" strike="noStrike">
                <a:solidFill>
                  <a:srgbClr val="101820"/>
                </a:solidFill>
                <a:latin typeface="Arial"/>
                <a:ea typeface="Arial"/>
                <a:cs typeface="Arial"/>
                <a:sym typeface="Arial"/>
              </a:defRPr>
            </a:lvl4pPr>
            <a:lvl5pPr indent="-342900" lvl="4" marL="2286000" marR="0" rtl="0" algn="l">
              <a:lnSpc>
                <a:spcPct val="90000"/>
              </a:lnSpc>
              <a:spcBef>
                <a:spcPts val="500"/>
              </a:spcBef>
              <a:spcAft>
                <a:spcPts val="0"/>
              </a:spcAft>
              <a:buClr>
                <a:srgbClr val="101820"/>
              </a:buClr>
              <a:buSzPts val="1800"/>
              <a:buFont typeface="Arial"/>
              <a:buChar char="•"/>
              <a:defRPr b="0" i="0" sz="1800" u="none" cap="none" strike="noStrike">
                <a:solidFill>
                  <a:srgbClr val="10182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2" type="sldNum"/>
          </p:nvPr>
        </p:nvSpPr>
        <p:spPr>
          <a:xfrm>
            <a:off x="54102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200"/>
              <a:buFont typeface="Arial"/>
              <a:buNone/>
              <a:defRPr b="0" i="0" sz="1200" u="none" cap="none" strike="noStrike">
                <a:solidFill>
                  <a:srgbClr val="595959"/>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6600"/>
              <a:buFont typeface="Arial"/>
              <a:buNone/>
            </a:pPr>
            <a:r>
              <a:rPr lang="en-US" sz="4400"/>
              <a:t>Diverse and Inclusive</a:t>
            </a:r>
            <a:br>
              <a:rPr lang="en-US" sz="4400"/>
            </a:br>
            <a:r>
              <a:rPr lang="en-US" sz="4400"/>
              <a:t>Research Teams</a:t>
            </a:r>
            <a:endParaRPr sz="4400"/>
          </a:p>
        </p:txBody>
      </p:sp>
      <p:sp>
        <p:nvSpPr>
          <p:cNvPr id="54" name="Google Shape;54;p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3AD"/>
              </a:buClr>
              <a:buSzPts val="3200"/>
              <a:buFont typeface="Arial"/>
              <a:buNone/>
            </a:pPr>
            <a:r>
              <a:rPr lang="en-US"/>
              <a:t>Their Need and Their Impacts</a:t>
            </a:r>
            <a:endParaRPr/>
          </a:p>
        </p:txBody>
      </p:sp>
      <p:sp>
        <p:nvSpPr>
          <p:cNvPr id="55" name="Google Shape;55;p6"/>
          <p:cNvSpPr txBox="1"/>
          <p:nvPr>
            <p:ph idx="2" type="subTitle"/>
          </p:nvPr>
        </p:nvSpPr>
        <p:spPr>
          <a:xfrm>
            <a:off x="250800" y="286650"/>
            <a:ext cx="1985400" cy="451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400"/>
              <a:buNone/>
            </a:pPr>
            <a:r>
              <a:rPr lang="en-US"/>
              <a:t>EDIA</a:t>
            </a:r>
            <a:endParaRPr/>
          </a:p>
        </p:txBody>
      </p:sp>
      <p:pic>
        <p:nvPicPr>
          <p:cNvPr id="56" name="Google Shape;56;p6"/>
          <p:cNvPicPr preferRelativeResize="0"/>
          <p:nvPr/>
        </p:nvPicPr>
        <p:blipFill rotWithShape="1">
          <a:blip r:embed="rId3">
            <a:alphaModFix/>
          </a:blip>
          <a:srcRect b="0" l="0" r="0" t="0"/>
          <a:stretch/>
        </p:blipFill>
        <p:spPr>
          <a:xfrm>
            <a:off x="12820073" y="50546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
                                        </p:tgtEl>
                                        <p:attrNameLst>
                                          <p:attrName>style.visibility</p:attrName>
                                        </p:attrNameLst>
                                      </p:cBhvr>
                                      <p:to>
                                        <p:strVal val="visible"/>
                                      </p:to>
                                    </p:set>
                                    <p:animEffect filter="fade" transition="in">
                                      <p:cBhvr>
                                        <p:cTn dur="5000"/>
                                        <p:tgtEl>
                                          <p:spTgt spid="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5"/>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Fostering Open Communication and Respect</a:t>
            </a:r>
            <a:endParaRPr/>
          </a:p>
        </p:txBody>
      </p:sp>
      <p:sp>
        <p:nvSpPr>
          <p:cNvPr id="126" name="Google Shape;126;p15"/>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27" name="Google Shape;127;p15"/>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Establish clear, transparent communication channels.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Encourage active listening.</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Implement regular team meetings and check-ins.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Cultivate mutual respect by valuing each team member’s contributions.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Create guidelines for construct feedback and safe space.</a:t>
            </a:r>
            <a:endParaRPr/>
          </a:p>
        </p:txBody>
      </p:sp>
      <p:pic>
        <p:nvPicPr>
          <p:cNvPr id="128" name="Google Shape;128;p15"/>
          <p:cNvPicPr preferRelativeResize="0"/>
          <p:nvPr/>
        </p:nvPicPr>
        <p:blipFill rotWithShape="1">
          <a:blip r:embed="rId3">
            <a:alphaModFix/>
          </a:blip>
          <a:srcRect b="0" l="0" r="0" t="0"/>
          <a:stretch/>
        </p:blipFill>
        <p:spPr>
          <a:xfrm>
            <a:off x="12598400" y="6335712"/>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50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6"/>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Ensuring Equal Opportunities For All</a:t>
            </a:r>
            <a:endParaRPr/>
          </a:p>
        </p:txBody>
      </p:sp>
      <p:sp>
        <p:nvSpPr>
          <p:cNvPr id="134" name="Google Shape;134;p16"/>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35" name="Google Shape;135;p16"/>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Distribute resources (e.g., funding, data access, research tools) fairly to all team members.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Implement mentorship initiatives.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Facilitate access to training programs, workshops, and conferences.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Establish clear, unbiased criteria for performance evaluations.</a:t>
            </a:r>
            <a:endParaRPr/>
          </a:p>
        </p:txBody>
      </p:sp>
      <p:pic>
        <p:nvPicPr>
          <p:cNvPr id="136" name="Google Shape;136;p16"/>
          <p:cNvPicPr preferRelativeResize="0"/>
          <p:nvPr/>
        </p:nvPicPr>
        <p:blipFill rotWithShape="1">
          <a:blip r:embed="rId3">
            <a:alphaModFix/>
          </a:blip>
          <a:srcRect b="0" l="0" r="0" t="0"/>
          <a:stretch/>
        </p:blipFill>
        <p:spPr>
          <a:xfrm>
            <a:off x="12778509" y="6363277"/>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7"/>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Establishing Mentorship Programs</a:t>
            </a:r>
            <a:endParaRPr/>
          </a:p>
        </p:txBody>
      </p:sp>
      <p:sp>
        <p:nvSpPr>
          <p:cNvPr id="142" name="Google Shape;142;p17"/>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43" name="Google Shape;143;p17"/>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Implement programs tailored to needs of under-represented team members.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Provide ongoing guidance, support, and opportunities.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Facilitate regular check-ins and feedback sessions between team leader and team members.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Ensure transparency and equal access to mentorship.</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Foster opportunities for professional growth and success.</a:t>
            </a:r>
            <a:endParaRPr/>
          </a:p>
        </p:txBody>
      </p:sp>
      <p:pic>
        <p:nvPicPr>
          <p:cNvPr id="144" name="Google Shape;144;p17"/>
          <p:cNvPicPr preferRelativeResize="0"/>
          <p:nvPr/>
        </p:nvPicPr>
        <p:blipFill rotWithShape="1">
          <a:blip r:embed="rId3">
            <a:alphaModFix/>
          </a:blip>
          <a:srcRect b="0" l="0" r="0" t="0"/>
          <a:stretch/>
        </p:blipFill>
        <p:spPr>
          <a:xfrm>
            <a:off x="12432146" y="635635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gtEl>
                                        <p:attrNameLst>
                                          <p:attrName>style.visibility</p:attrName>
                                        </p:attrNameLst>
                                      </p:cBhvr>
                                      <p:to>
                                        <p:strVal val="visible"/>
                                      </p:to>
                                    </p:set>
                                    <p:animEffect filter="fade" transition="in">
                                      <p:cBhvr>
                                        <p:cTn dur="5000"/>
                                        <p:tgtEl>
                                          <p:spTgt spid="1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6600"/>
              <a:buFont typeface="Arial"/>
              <a:buNone/>
            </a:pPr>
            <a:r>
              <a:rPr lang="en-US" sz="4400"/>
              <a:t>Concluding Thoughts</a:t>
            </a:r>
            <a:endParaRPr sz="4400"/>
          </a:p>
        </p:txBody>
      </p:sp>
      <p:sp>
        <p:nvSpPr>
          <p:cNvPr id="151" name="Google Shape;151;p1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rgbClr val="101820"/>
              </a:buClr>
              <a:buSzPts val="3200"/>
              <a:buFont typeface="Arial"/>
              <a:buNone/>
            </a:pPr>
            <a:r>
              <a:t/>
            </a:r>
            <a:endParaRPr/>
          </a:p>
        </p:txBody>
      </p:sp>
      <p:pic>
        <p:nvPicPr>
          <p:cNvPr id="152" name="Google Shape;152;p18"/>
          <p:cNvPicPr preferRelativeResize="0"/>
          <p:nvPr/>
        </p:nvPicPr>
        <p:blipFill rotWithShape="1">
          <a:blip r:embed="rId3">
            <a:alphaModFix/>
          </a:blip>
          <a:srcRect b="0" l="0" r="0" t="0"/>
          <a:stretch/>
        </p:blipFill>
        <p:spPr>
          <a:xfrm>
            <a:off x="12750800" y="64516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5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Eugene Y. Chan, Ph.D.</a:t>
            </a:r>
            <a:br>
              <a:rPr lang="en-US" sz="1500">
                <a:solidFill>
                  <a:schemeClr val="lt1"/>
                </a:solidFill>
              </a:rPr>
            </a:br>
            <a:r>
              <a:rPr lang="en-US" sz="1500">
                <a:solidFill>
                  <a:schemeClr val="lt1"/>
                </a:solidFill>
              </a:rPr>
              <a:t>Dimensions Faculty Lead for TRSM</a:t>
            </a:r>
            <a:endParaRPr/>
          </a:p>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Associate Professor of Marketing</a:t>
            </a:r>
            <a:endParaRPr/>
          </a:p>
          <a:p>
            <a:pPr indent="0" lvl="0" marL="0" rtl="0" algn="l">
              <a:lnSpc>
                <a:spcPct val="90000"/>
              </a:lnSpc>
              <a:spcBef>
                <a:spcPts val="0"/>
              </a:spcBef>
              <a:spcAft>
                <a:spcPts val="0"/>
              </a:spcAft>
              <a:buClr>
                <a:srgbClr val="101820"/>
              </a:buClr>
              <a:buSzPts val="3200"/>
              <a:buFont typeface="Arial"/>
              <a:buNone/>
            </a:pPr>
            <a:r>
              <a:rPr lang="en-US" sz="1500">
                <a:solidFill>
                  <a:schemeClr val="lt1"/>
                </a:solidFill>
              </a:rPr>
              <a:t>e34chan@torontomu.ca</a:t>
            </a:r>
            <a:endParaRPr sz="1500">
              <a:solidFill>
                <a:schemeClr val="lt1"/>
              </a:solidFill>
            </a:endParaRPr>
          </a:p>
        </p:txBody>
      </p:sp>
      <p:sp>
        <p:nvSpPr>
          <p:cNvPr id="159" name="Google Shape;159;p1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6600"/>
              <a:buFont typeface="Arial"/>
              <a:buNone/>
            </a:pPr>
            <a:r>
              <a:rPr lang="en-US" sz="1500">
                <a:solidFill>
                  <a:schemeClr val="lt1"/>
                </a:solidFill>
              </a:rPr>
              <a:t>Presentation by:</a:t>
            </a:r>
            <a:endParaRPr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7"/>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Learning Outcomes</a:t>
            </a:r>
            <a:endParaRPr/>
          </a:p>
        </p:txBody>
      </p:sp>
      <p:sp>
        <p:nvSpPr>
          <p:cNvPr id="62" name="Google Shape;62;p7"/>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63" name="Google Shape;63;p7"/>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Understand significance of diverse and inclusive research teams.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Recognize positive impact of diverse perspectives on quality of research outcomes.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Gain insights into addressing potential challenges.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Identify practical strategies for recruiting and fostering diverse and inclusive research teams.</a:t>
            </a:r>
            <a:endParaRPr/>
          </a:p>
          <a:p>
            <a:pPr indent="-292100" lvl="0" marL="457200" rtl="0" algn="l">
              <a:lnSpc>
                <a:spcPct val="100000"/>
              </a:lnSpc>
              <a:spcBef>
                <a:spcPts val="1000"/>
              </a:spcBef>
              <a:spcAft>
                <a:spcPts val="0"/>
              </a:spcAft>
              <a:buClr>
                <a:srgbClr val="101820"/>
              </a:buClr>
              <a:buSzPts val="2600"/>
              <a:buFont typeface="Arial"/>
              <a:buNone/>
            </a:pPr>
            <a:r>
              <a:t/>
            </a:r>
            <a:endParaRPr sz="2600">
              <a:solidFill>
                <a:schemeClr val="dk1"/>
              </a:solidFill>
            </a:endParaRPr>
          </a:p>
        </p:txBody>
      </p:sp>
      <p:pic>
        <p:nvPicPr>
          <p:cNvPr id="64" name="Google Shape;64;p7"/>
          <p:cNvPicPr preferRelativeResize="0"/>
          <p:nvPr/>
        </p:nvPicPr>
        <p:blipFill rotWithShape="1">
          <a:blip r:embed="rId3">
            <a:alphaModFix/>
          </a:blip>
          <a:srcRect b="0" l="0" r="0" t="0"/>
          <a:stretch/>
        </p:blipFill>
        <p:spPr>
          <a:xfrm>
            <a:off x="12653818" y="6132512"/>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gtEl>
                                        <p:attrNameLst>
                                          <p:attrName>style.visibility</p:attrName>
                                        </p:attrNameLst>
                                      </p:cBhvr>
                                      <p:to>
                                        <p:strVal val="visible"/>
                                      </p:to>
                                    </p:set>
                                    <p:animEffect filter="fade" transition="in">
                                      <p:cBhvr>
                                        <p:cTn dur="5000"/>
                                        <p:tgtEl>
                                          <p:spTgt spid="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8"/>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What Are Diverse Teams?</a:t>
            </a:r>
            <a:endParaRPr/>
          </a:p>
        </p:txBody>
      </p:sp>
      <p:sp>
        <p:nvSpPr>
          <p:cNvPr id="70" name="Google Shape;70;p8"/>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71" name="Google Shape;71;p8"/>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Bring together variety of perspectives, experiences, ideas.</a:t>
            </a:r>
            <a:endParaRPr/>
          </a:p>
          <a:p>
            <a:pPr indent="-457200" lvl="0" marL="457200" rtl="0" algn="l">
              <a:lnSpc>
                <a:spcPct val="100000"/>
              </a:lnSpc>
              <a:spcBef>
                <a:spcPts val="1000"/>
              </a:spcBef>
              <a:spcAft>
                <a:spcPts val="0"/>
              </a:spcAft>
              <a:buClr>
                <a:srgbClr val="101820"/>
              </a:buClr>
              <a:buSzPts val="2600"/>
              <a:buFont typeface="Arial"/>
              <a:buChar char="•"/>
            </a:pPr>
            <a:r>
              <a:rPr lang="en-US" sz="2600"/>
              <a:t>Contribute to more comprehensive problem-solving.</a:t>
            </a:r>
            <a:endParaRPr/>
          </a:p>
          <a:p>
            <a:pPr indent="-457200" lvl="0" marL="457200" rtl="0" algn="l">
              <a:lnSpc>
                <a:spcPct val="100000"/>
              </a:lnSpc>
              <a:spcBef>
                <a:spcPts val="1000"/>
              </a:spcBef>
              <a:spcAft>
                <a:spcPts val="0"/>
              </a:spcAft>
              <a:buClr>
                <a:srgbClr val="101820"/>
              </a:buClr>
              <a:buSzPts val="2600"/>
              <a:buFont typeface="Arial"/>
              <a:buChar char="•"/>
            </a:pPr>
            <a:r>
              <a:rPr lang="en-US" sz="2600"/>
              <a:t>Research outcomes more likely relevant to diverse populations.</a:t>
            </a:r>
            <a:endParaRPr/>
          </a:p>
          <a:p>
            <a:pPr indent="-457200" lvl="0" marL="457200" rtl="0" algn="l">
              <a:lnSpc>
                <a:spcPct val="100000"/>
              </a:lnSpc>
              <a:spcBef>
                <a:spcPts val="1000"/>
              </a:spcBef>
              <a:spcAft>
                <a:spcPts val="0"/>
              </a:spcAft>
              <a:buSzPts val="2600"/>
              <a:buFont typeface="Arial"/>
              <a:buChar char="•"/>
            </a:pPr>
            <a:r>
              <a:rPr lang="en-US" sz="2600"/>
              <a:t>Bring together holistic understanding to tackle global issues.</a:t>
            </a:r>
            <a:endParaRPr/>
          </a:p>
          <a:p>
            <a:pPr indent="-457200" lvl="0" marL="457200" rtl="0" algn="l">
              <a:lnSpc>
                <a:spcPct val="100000"/>
              </a:lnSpc>
              <a:spcBef>
                <a:spcPts val="1000"/>
              </a:spcBef>
              <a:spcAft>
                <a:spcPts val="0"/>
              </a:spcAft>
              <a:buClr>
                <a:srgbClr val="101820"/>
              </a:buClr>
              <a:buSzPts val="2600"/>
              <a:buFont typeface="Arial"/>
              <a:buChar char="•"/>
            </a:pPr>
            <a:r>
              <a:rPr lang="en-US" sz="2600"/>
              <a:t>Research outcomes more rigorous and of higher quality.</a:t>
            </a:r>
            <a:endParaRPr/>
          </a:p>
        </p:txBody>
      </p:sp>
      <p:pic>
        <p:nvPicPr>
          <p:cNvPr id="72" name="Google Shape;72;p8"/>
          <p:cNvPicPr preferRelativeResize="0"/>
          <p:nvPr/>
        </p:nvPicPr>
        <p:blipFill rotWithShape="1">
          <a:blip r:embed="rId3">
            <a:alphaModFix/>
          </a:blip>
          <a:srcRect b="0" l="0" r="0" t="0"/>
          <a:stretch/>
        </p:blipFill>
        <p:spPr>
          <a:xfrm>
            <a:off x="12681528" y="615315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5000"/>
                                        <p:tgtEl>
                                          <p:spTgt spid="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9"/>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solidFill>
                  <a:srgbClr val="101820"/>
                </a:solidFill>
              </a:rPr>
              <a:t>W</a:t>
            </a:r>
            <a:r>
              <a:rPr lang="en-US"/>
              <a:t>hat</a:t>
            </a:r>
            <a:r>
              <a:rPr lang="en-US">
                <a:solidFill>
                  <a:srgbClr val="101820"/>
                </a:solidFill>
              </a:rPr>
              <a:t> Are Inclusive Teams?</a:t>
            </a:r>
            <a:endParaRPr/>
          </a:p>
        </p:txBody>
      </p:sp>
      <p:sp>
        <p:nvSpPr>
          <p:cNvPr id="78" name="Google Shape;78;p9"/>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79" name="Google Shape;79;p9"/>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Increase empowerment among team members; result in creativity and innovation.</a:t>
            </a:r>
            <a:endParaRPr/>
          </a:p>
          <a:p>
            <a:pPr indent="-457200" lvl="0" marL="457200" rtl="0" algn="l">
              <a:lnSpc>
                <a:spcPct val="100000"/>
              </a:lnSpc>
              <a:spcBef>
                <a:spcPts val="1000"/>
              </a:spcBef>
              <a:spcAft>
                <a:spcPts val="0"/>
              </a:spcAft>
              <a:buClr>
                <a:srgbClr val="101820"/>
              </a:buClr>
              <a:buSzPts val="2600"/>
              <a:buFont typeface="Arial"/>
              <a:buChar char="•"/>
            </a:pPr>
            <a:r>
              <a:rPr lang="en-US" sz="2600"/>
              <a:t>Varied skills, knowledge, experiences collectively enrich research process.</a:t>
            </a:r>
            <a:endParaRPr/>
          </a:p>
          <a:p>
            <a:pPr indent="-457200" lvl="0" marL="457200" rtl="0" algn="l">
              <a:lnSpc>
                <a:spcPct val="100000"/>
              </a:lnSpc>
              <a:spcBef>
                <a:spcPts val="1000"/>
              </a:spcBef>
              <a:spcAft>
                <a:spcPts val="0"/>
              </a:spcAft>
              <a:buClr>
                <a:srgbClr val="101820"/>
              </a:buClr>
              <a:buSzPts val="2600"/>
              <a:buFont typeface="Arial"/>
              <a:buChar char="•"/>
            </a:pPr>
            <a:r>
              <a:rPr lang="en-US" sz="2600"/>
              <a:t>Greater research impact because of collaborative mindset.</a:t>
            </a:r>
            <a:endParaRPr/>
          </a:p>
          <a:p>
            <a:pPr indent="-457200" lvl="0" marL="457200" rtl="0" algn="l">
              <a:lnSpc>
                <a:spcPct val="100000"/>
              </a:lnSpc>
              <a:spcBef>
                <a:spcPts val="1000"/>
              </a:spcBef>
              <a:spcAft>
                <a:spcPts val="0"/>
              </a:spcAft>
              <a:buClr>
                <a:srgbClr val="101820"/>
              </a:buClr>
              <a:buSzPts val="2600"/>
              <a:buFont typeface="Arial"/>
              <a:buChar char="•"/>
            </a:pPr>
            <a:r>
              <a:rPr lang="en-US" sz="2600"/>
              <a:t>Foster sense of belonging and motivation for engagement.</a:t>
            </a:r>
            <a:endParaRPr/>
          </a:p>
          <a:p>
            <a:pPr indent="-292100" lvl="0" marL="457200" rtl="0" algn="l">
              <a:lnSpc>
                <a:spcPct val="100000"/>
              </a:lnSpc>
              <a:spcBef>
                <a:spcPts val="1000"/>
              </a:spcBef>
              <a:spcAft>
                <a:spcPts val="0"/>
              </a:spcAft>
              <a:buClr>
                <a:srgbClr val="101820"/>
              </a:buClr>
              <a:buSzPts val="2600"/>
              <a:buFont typeface="Arial"/>
              <a:buNone/>
            </a:pPr>
            <a:r>
              <a:t/>
            </a:r>
            <a:endParaRPr sz="2600"/>
          </a:p>
          <a:p>
            <a:pPr indent="-292100" lvl="0" marL="457200" rtl="0" algn="l">
              <a:lnSpc>
                <a:spcPct val="100000"/>
              </a:lnSpc>
              <a:spcBef>
                <a:spcPts val="1000"/>
              </a:spcBef>
              <a:spcAft>
                <a:spcPts val="0"/>
              </a:spcAft>
              <a:buClr>
                <a:srgbClr val="101820"/>
              </a:buClr>
              <a:buSzPts val="2600"/>
              <a:buFont typeface="Arial"/>
              <a:buNone/>
            </a:pPr>
            <a:r>
              <a:t/>
            </a:r>
            <a:endParaRPr sz="2600"/>
          </a:p>
        </p:txBody>
      </p:sp>
      <p:pic>
        <p:nvPicPr>
          <p:cNvPr id="80" name="Google Shape;80;p9"/>
          <p:cNvPicPr preferRelativeResize="0"/>
          <p:nvPr/>
        </p:nvPicPr>
        <p:blipFill rotWithShape="1">
          <a:blip r:embed="rId3">
            <a:alphaModFix/>
          </a:blip>
          <a:srcRect b="0" l="0" r="0" t="0"/>
          <a:stretch/>
        </p:blipFill>
        <p:spPr>
          <a:xfrm>
            <a:off x="12736945" y="64516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50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0"/>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Challenges in Team Recruitment</a:t>
            </a:r>
            <a:endParaRPr/>
          </a:p>
        </p:txBody>
      </p:sp>
      <p:sp>
        <p:nvSpPr>
          <p:cNvPr id="86" name="Google Shape;86;p10"/>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87" name="Google Shape;87;p10"/>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Implicit bias in recruitment process by favouring one group over another.</a:t>
            </a:r>
            <a:endParaRPr/>
          </a:p>
          <a:p>
            <a:pPr indent="-457200" lvl="0" marL="457200" rtl="0" algn="l">
              <a:lnSpc>
                <a:spcPct val="100000"/>
              </a:lnSpc>
              <a:spcBef>
                <a:spcPts val="1000"/>
              </a:spcBef>
              <a:spcAft>
                <a:spcPts val="0"/>
              </a:spcAft>
              <a:buClr>
                <a:srgbClr val="101820"/>
              </a:buClr>
              <a:buSzPts val="2600"/>
              <a:buFont typeface="Arial"/>
              <a:buChar char="•"/>
            </a:pPr>
            <a:r>
              <a:rPr lang="en-US" sz="2600"/>
              <a:t>Not actively seeking out talent beyond traditional channels.</a:t>
            </a:r>
            <a:endParaRPr/>
          </a:p>
          <a:p>
            <a:pPr indent="-457200" lvl="0" marL="457200" rtl="0" algn="l">
              <a:lnSpc>
                <a:spcPct val="100000"/>
              </a:lnSpc>
              <a:spcBef>
                <a:spcPts val="1000"/>
              </a:spcBef>
              <a:spcAft>
                <a:spcPts val="0"/>
              </a:spcAft>
              <a:buClr>
                <a:srgbClr val="101820"/>
              </a:buClr>
              <a:buSzPts val="2600"/>
              <a:buFont typeface="Arial"/>
              <a:buChar char="•"/>
            </a:pPr>
            <a:r>
              <a:rPr lang="en-US" sz="2600"/>
              <a:t>Overturn a challenge in maintaining diversity and inclusion.</a:t>
            </a:r>
            <a:endParaRPr/>
          </a:p>
          <a:p>
            <a:pPr indent="-457200" lvl="0" marL="457200" rtl="0" algn="l">
              <a:lnSpc>
                <a:spcPct val="100000"/>
              </a:lnSpc>
              <a:spcBef>
                <a:spcPts val="1000"/>
              </a:spcBef>
              <a:spcAft>
                <a:spcPts val="0"/>
              </a:spcAft>
              <a:buClr>
                <a:srgbClr val="101820"/>
              </a:buClr>
              <a:buSzPts val="2600"/>
              <a:buFont typeface="Arial"/>
              <a:buChar char="•"/>
            </a:pPr>
            <a:r>
              <a:rPr lang="en-US" sz="2600"/>
              <a:t>Unequal access to resources for team members.</a:t>
            </a:r>
            <a:endParaRPr/>
          </a:p>
          <a:p>
            <a:pPr indent="-457200" lvl="0" marL="457200" rtl="0" algn="l">
              <a:lnSpc>
                <a:spcPct val="100000"/>
              </a:lnSpc>
              <a:spcBef>
                <a:spcPts val="1000"/>
              </a:spcBef>
              <a:spcAft>
                <a:spcPts val="0"/>
              </a:spcAft>
              <a:buClr>
                <a:srgbClr val="101820"/>
              </a:buClr>
              <a:buSzPts val="2600"/>
              <a:buFont typeface="Arial"/>
              <a:buChar char="•"/>
            </a:pPr>
            <a:r>
              <a:rPr lang="en-US" sz="2600"/>
              <a:t>Lack of training and education on building diverse and inclusive research teams.</a:t>
            </a:r>
            <a:endParaRPr/>
          </a:p>
        </p:txBody>
      </p:sp>
      <p:pic>
        <p:nvPicPr>
          <p:cNvPr id="88" name="Google Shape;88;p10"/>
          <p:cNvPicPr preferRelativeResize="0"/>
          <p:nvPr/>
        </p:nvPicPr>
        <p:blipFill rotWithShape="1">
          <a:blip r:embed="rId3">
            <a:alphaModFix/>
          </a:blip>
          <a:srcRect b="0" l="0" r="0" t="0"/>
          <a:stretch/>
        </p:blipFill>
        <p:spPr>
          <a:xfrm>
            <a:off x="12612255" y="64516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5000"/>
                                        <p:tgtEl>
                                          <p:spTgt spid="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1"/>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Impacts of Unconscious Bias</a:t>
            </a:r>
            <a:endParaRPr/>
          </a:p>
        </p:txBody>
      </p:sp>
      <p:sp>
        <p:nvSpPr>
          <p:cNvPr id="94" name="Google Shape;94;p11"/>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95" name="Google Shape;95;p11"/>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Unintentional favouritism towards certain individuals, groups.</a:t>
            </a:r>
            <a:endParaRPr/>
          </a:p>
          <a:p>
            <a:pPr indent="-457200" lvl="0" marL="457200" rtl="0" algn="l">
              <a:lnSpc>
                <a:spcPct val="100000"/>
              </a:lnSpc>
              <a:spcBef>
                <a:spcPts val="1000"/>
              </a:spcBef>
              <a:spcAft>
                <a:spcPts val="0"/>
              </a:spcAft>
              <a:buClr>
                <a:srgbClr val="101820"/>
              </a:buClr>
              <a:buSzPts val="2600"/>
              <a:buFont typeface="Arial"/>
              <a:buChar char="•"/>
            </a:pPr>
            <a:r>
              <a:rPr lang="en-US" sz="2600"/>
              <a:t>Unintentional exclusion of individuals with diverse perspectives, backgrounds, or experiences.</a:t>
            </a:r>
            <a:endParaRPr/>
          </a:p>
          <a:p>
            <a:pPr indent="-457200" lvl="0" marL="457200" rtl="0" algn="l">
              <a:lnSpc>
                <a:spcPct val="100000"/>
              </a:lnSpc>
              <a:spcBef>
                <a:spcPts val="1000"/>
              </a:spcBef>
              <a:spcAft>
                <a:spcPts val="0"/>
              </a:spcAft>
              <a:buClr>
                <a:srgbClr val="101820"/>
              </a:buClr>
              <a:buSzPts val="2600"/>
              <a:buFont typeface="Arial"/>
              <a:buChar char="•"/>
            </a:pPr>
            <a:r>
              <a:rPr lang="en-US" sz="2600"/>
              <a:t>Formation of homogeneous teams, marginalizing voices.</a:t>
            </a:r>
            <a:endParaRPr/>
          </a:p>
          <a:p>
            <a:pPr indent="-457200" lvl="0" marL="457200" rtl="0" algn="l">
              <a:lnSpc>
                <a:spcPct val="100000"/>
              </a:lnSpc>
              <a:spcBef>
                <a:spcPts val="1000"/>
              </a:spcBef>
              <a:spcAft>
                <a:spcPts val="0"/>
              </a:spcAft>
              <a:buClr>
                <a:srgbClr val="101820"/>
              </a:buClr>
              <a:buSzPts val="2600"/>
              <a:buFont typeface="Arial"/>
              <a:buChar char="•"/>
            </a:pPr>
            <a:r>
              <a:rPr lang="en-US" sz="2600"/>
              <a:t>Unintentional exclusion of contributions from under-represented team members.</a:t>
            </a:r>
            <a:endParaRPr/>
          </a:p>
          <a:p>
            <a:pPr indent="-457200" lvl="0" marL="457200" rtl="0" algn="l">
              <a:lnSpc>
                <a:spcPct val="100000"/>
              </a:lnSpc>
              <a:spcBef>
                <a:spcPts val="1000"/>
              </a:spcBef>
              <a:spcAft>
                <a:spcPts val="0"/>
              </a:spcAft>
              <a:buClr>
                <a:srgbClr val="101820"/>
              </a:buClr>
              <a:buSzPts val="2600"/>
              <a:buFont typeface="Arial"/>
              <a:buChar char="•"/>
            </a:pPr>
            <a:r>
              <a:rPr lang="en-US" sz="2600"/>
              <a:t>Introduction of barriers to equal opportunities for members.</a:t>
            </a:r>
            <a:endParaRPr/>
          </a:p>
        </p:txBody>
      </p:sp>
      <p:pic>
        <p:nvPicPr>
          <p:cNvPr id="96" name="Google Shape;96;p11"/>
          <p:cNvPicPr preferRelativeResize="0"/>
          <p:nvPr/>
        </p:nvPicPr>
        <p:blipFill rotWithShape="1">
          <a:blip r:embed="rId3">
            <a:alphaModFix/>
          </a:blip>
          <a:srcRect b="0" l="0" r="0" t="0"/>
          <a:stretch/>
        </p:blipFill>
        <p:spPr>
          <a:xfrm>
            <a:off x="12607925" y="6380162"/>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5000"/>
                                        <p:tgtEl>
                                          <p:spTgt spid="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2"/>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Example of Non-Diverse, Non-Inclusive Team</a:t>
            </a:r>
            <a:endParaRPr/>
          </a:p>
        </p:txBody>
      </p:sp>
      <p:sp>
        <p:nvSpPr>
          <p:cNvPr id="102" name="Google Shape;102;p12"/>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03" name="Google Shape;103;p12"/>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t>A research team at a business school is conducting a study on workplace productivity. The team consists entirely of researchers from a similar demographic background, educational history, and professional experience. They design surveys, interview questions, and methodologies based solely on their shared perspectives.</a:t>
            </a:r>
            <a:endParaRPr/>
          </a:p>
        </p:txBody>
      </p:sp>
      <p:pic>
        <p:nvPicPr>
          <p:cNvPr id="104" name="Google Shape;104;p12"/>
          <p:cNvPicPr preferRelativeResize="0"/>
          <p:nvPr/>
        </p:nvPicPr>
        <p:blipFill rotWithShape="1">
          <a:blip r:embed="rId3">
            <a:alphaModFix/>
          </a:blip>
          <a:srcRect b="0" l="0" r="0" t="0"/>
          <a:stretch/>
        </p:blipFill>
        <p:spPr>
          <a:xfrm>
            <a:off x="12529127" y="6518275"/>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50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3"/>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Practical Steps for Implementation</a:t>
            </a:r>
            <a:endParaRPr/>
          </a:p>
        </p:txBody>
      </p:sp>
      <p:sp>
        <p:nvSpPr>
          <p:cNvPr id="110" name="Google Shape;110;p13"/>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11" name="Google Shape;111;p13"/>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Reach out to variety of networks, attending events, and utilizing inclusive language in job postings.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Foster open communication and mutual respect.</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Ensure equal opportunities for all team members, with fair access to resources, mentorship, professional development.</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Establish mentorship programs for under-represented members</a:t>
            </a:r>
            <a:endParaRPr/>
          </a:p>
          <a:p>
            <a:pPr indent="-292100" lvl="0" marL="457200" rtl="0" algn="l">
              <a:lnSpc>
                <a:spcPct val="100000"/>
              </a:lnSpc>
              <a:spcBef>
                <a:spcPts val="1000"/>
              </a:spcBef>
              <a:spcAft>
                <a:spcPts val="0"/>
              </a:spcAft>
              <a:buClr>
                <a:srgbClr val="101820"/>
              </a:buClr>
              <a:buSzPts val="2600"/>
              <a:buFont typeface="Arial"/>
              <a:buNone/>
            </a:pPr>
            <a:r>
              <a:t/>
            </a:r>
            <a:endParaRPr sz="2600">
              <a:solidFill>
                <a:schemeClr val="dk1"/>
              </a:solidFill>
            </a:endParaRPr>
          </a:p>
        </p:txBody>
      </p:sp>
      <p:pic>
        <p:nvPicPr>
          <p:cNvPr id="112" name="Google Shape;112;p13"/>
          <p:cNvPicPr preferRelativeResize="0"/>
          <p:nvPr/>
        </p:nvPicPr>
        <p:blipFill rotWithShape="1">
          <a:blip r:embed="rId3">
            <a:alphaModFix/>
          </a:blip>
          <a:srcRect b="0" l="0" r="0" t="0"/>
          <a:stretch/>
        </p:blipFill>
        <p:spPr>
          <a:xfrm>
            <a:off x="12446000" y="64516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5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4"/>
          <p:cNvSpPr txBox="1"/>
          <p:nvPr>
            <p:ph type="title"/>
          </p:nvPr>
        </p:nvSpPr>
        <p:spPr>
          <a:xfrm>
            <a:off x="838200" y="270996"/>
            <a:ext cx="9524643"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101820"/>
              </a:buClr>
              <a:buSzPts val="3200"/>
              <a:buFont typeface="Arial"/>
              <a:buNone/>
            </a:pPr>
            <a:r>
              <a:rPr lang="en-US"/>
              <a:t>Creating Inclusive Job Postings</a:t>
            </a:r>
            <a:endParaRPr/>
          </a:p>
        </p:txBody>
      </p:sp>
      <p:sp>
        <p:nvSpPr>
          <p:cNvPr id="118" name="Google Shape;118;p14"/>
          <p:cNvSpPr txBox="1"/>
          <p:nvPr>
            <p:ph idx="12" type="sldNum"/>
          </p:nvPr>
        </p:nvSpPr>
        <p:spPr>
          <a:xfrm>
            <a:off x="4988456" y="6356350"/>
            <a:ext cx="1728259"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solidFill>
                  <a:srgbClr val="101820"/>
                </a:solidFill>
              </a:rPr>
              <a:t>‹#›</a:t>
            </a:fld>
            <a:endParaRPr>
              <a:solidFill>
                <a:srgbClr val="101820"/>
              </a:solidFill>
            </a:endParaRPr>
          </a:p>
        </p:txBody>
      </p:sp>
      <p:sp>
        <p:nvSpPr>
          <p:cNvPr id="119" name="Google Shape;119;p14"/>
          <p:cNvSpPr txBox="1"/>
          <p:nvPr>
            <p:ph idx="1" type="body"/>
          </p:nvPr>
        </p:nvSpPr>
        <p:spPr>
          <a:xfrm>
            <a:off x="838200" y="1825625"/>
            <a:ext cx="9524700" cy="3660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Avoid gendered language to appeal to diverse audience.</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Emphasize inclusion to communicate EDIA commitment.</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Highlight equal opportunity and emphasize welcoming values.</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Specify desired skills without using restrictive language.</a:t>
            </a:r>
            <a:endParaRPr/>
          </a:p>
          <a:p>
            <a:pPr indent="-457200" lvl="0" marL="457200" rtl="0" algn="l">
              <a:lnSpc>
                <a:spcPct val="100000"/>
              </a:lnSpc>
              <a:spcBef>
                <a:spcPts val="1000"/>
              </a:spcBef>
              <a:spcAft>
                <a:spcPts val="0"/>
              </a:spcAft>
              <a:buClr>
                <a:srgbClr val="101820"/>
              </a:buClr>
              <a:buSzPts val="2600"/>
              <a:buFont typeface="Arial"/>
              <a:buChar char="•"/>
            </a:pPr>
            <a:r>
              <a:rPr lang="en-US" sz="2600">
                <a:solidFill>
                  <a:schemeClr val="dk1"/>
                </a:solidFill>
              </a:rPr>
              <a:t>Acknowledge importance of work-life balance and flexible arrangements.</a:t>
            </a:r>
            <a:endParaRPr/>
          </a:p>
        </p:txBody>
      </p:sp>
      <p:pic>
        <p:nvPicPr>
          <p:cNvPr id="120" name="Google Shape;120;p14"/>
          <p:cNvPicPr preferRelativeResize="0"/>
          <p:nvPr/>
        </p:nvPicPr>
        <p:blipFill rotWithShape="1">
          <a:blip r:embed="rId3">
            <a:alphaModFix/>
          </a:blip>
          <a:srcRect b="0" l="0" r="0" t="0"/>
          <a:stretch/>
        </p:blipFill>
        <p:spPr>
          <a:xfrm>
            <a:off x="12612255" y="6153294"/>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SM">
  <a:themeElements>
    <a:clrScheme name="TRSM 2016 1">
      <a:dk1>
        <a:srgbClr val="000000"/>
      </a:dk1>
      <a:lt1>
        <a:srgbClr val="FFFFFF"/>
      </a:lt1>
      <a:dk2>
        <a:srgbClr val="00A3AD"/>
      </a:dk2>
      <a:lt2>
        <a:srgbClr val="FFFFFF"/>
      </a:lt2>
      <a:accent1>
        <a:srgbClr val="00A3AD"/>
      </a:accent1>
      <a:accent2>
        <a:srgbClr val="004C9C"/>
      </a:accent2>
      <a:accent3>
        <a:srgbClr val="FFDC00"/>
      </a:accent3>
      <a:accent4>
        <a:srgbClr val="5BC2FF"/>
      </a:accent4>
      <a:accent5>
        <a:srgbClr val="999999"/>
      </a:accent5>
      <a:accent6>
        <a:srgbClr val="101800"/>
      </a:accent6>
      <a:hlink>
        <a:srgbClr val="004C9C"/>
      </a:hlink>
      <a:folHlink>
        <a:srgbClr val="00A3A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