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 name="Google Shape;5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In this module, we explore how to write EDIA statements in research grant proposals. Today’s goal is to enhance the impact and relevance of your research endeavours, fostering a more inclusive and equitable landscape in academia. Let’s navigate the complexities of incorporating EDIA principles into the grant application process, paving the way for research initiatives that resonate with diverse audiences and contribute to positive societal change.</a:t>
            </a:r>
            <a:endParaRPr/>
          </a:p>
        </p:txBody>
      </p:sp>
      <p:sp>
        <p:nvSpPr>
          <p:cNvPr id="51" name="Google Shape;5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That being said, it’s important to acknowledge that not all research studies are perfect, including in terms of EDIA. </a:t>
            </a:r>
            <a:r>
              <a:rPr b="0" i="0" lang="en-US">
                <a:solidFill>
                  <a:srgbClr val="374151"/>
                </a:solidFill>
                <a:latin typeface="Arial"/>
                <a:ea typeface="Arial"/>
                <a:cs typeface="Arial"/>
                <a:sym typeface="Arial"/>
              </a:rPr>
              <a:t>This recognition encourages researchers to embrace a realistic perspective, considering constraints such as budget, time, or other resources that may impact the full realization of EDIA goals. In articulating how these limitations might influence the overall EDIA considerations in the research, researchers demonstrate a thoughtful and self-reflective approach. Furthermore, the slide underscores the importance of transparency and openness about these limitations, encouraging researchers to highlight potential strategies or initiatives that could be implemented with optimal resources to enhance EDIA outcomes. This approach fosters an environment of continual improvement, adaptability, and a commitment to learning from challenges, ultimately contributing to the advancement of more inclusive research practices.</a:t>
            </a:r>
            <a:endParaRPr/>
          </a:p>
        </p:txBody>
      </p:sp>
      <p:sp>
        <p:nvSpPr>
          <p:cNvPr id="123" name="Google Shape;12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In conclusion, crafting a robust EDIA statement in research grant applications is pivotal for fostering inclusive, impactful, and ethical research practices. It reflects a commitment to equity, diversity, inclusion, and accessibility, enhancing the quality and relevance of research. By addressing EDIA considerations transparently, researchers contribute to a more equitable academic landscape and ensure their work resonates with diverse audiences. This intentional approach aligns with evolving societal values, promoting positive change and amplifying the potential for groundbreaking research with enduring impact.</a:t>
            </a:r>
            <a:endParaRPr/>
          </a:p>
        </p:txBody>
      </p:sp>
      <p:sp>
        <p:nvSpPr>
          <p:cNvPr id="132" name="Google Shape;13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t/>
            </a:r>
            <a:endParaRPr b="0" i="0">
              <a:solidFill>
                <a:srgbClr val="000000"/>
              </a:solidFill>
              <a:latin typeface="Arial"/>
              <a:ea typeface="Arial"/>
              <a:cs typeface="Arial"/>
              <a:sym typeface="Arial"/>
            </a:endParaRPr>
          </a:p>
        </p:txBody>
      </p:sp>
      <p:sp>
        <p:nvSpPr>
          <p:cNvPr id="140" name="Google Shape;140;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Throughout this module, you will gain valuable insights and skills related to writing EDIA statements in research grant applications. First, we will define the components of an effective EDIA statement, providing you with a comprehensive understanding of its key elements. Next, we will explore the importance of integrating EDIA principles into grant proposals, emphasizing the positive impact on research excellence, societal relevance, and inclusivity. You will learn practical strategies for crafting EDIA statements that align with grant application requirements, ensuring your research contributes to addressing diverse challenges and engaging a broad audience. Finally, the session will equip you with actionable tips to enhance the overall quality and effectiveness of your EDIA statements in the competitive landscape of research grant applications.</a:t>
            </a:r>
            <a:endParaRPr b="0">
              <a:solidFill>
                <a:schemeClr val="dk1"/>
              </a:solidFill>
            </a:endParaRPr>
          </a:p>
        </p:txBody>
      </p:sp>
      <p:sp>
        <p:nvSpPr>
          <p:cNvPr id="59" name="Google Shape;5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US"/>
              <a:t>An EDIA statement in a research grant application serves as a dedicated section where researchers explicitly outline their commitment to equity, diversity, inclusion, and accessibility. It is a crucial component that goes beyond a mere formality, providing a roadmap for how these principles will be interwoven throughout the research lifecycle. The purpose extends to demonstrating how the project aligns with the grant's overarching goals, emphasizing the intention to address diverse perspectives, benefit underrepresented groups, and contribute to societal well-being. Within this statement, researchers delve into reflections on tackling biases and inequalities, outlining concrete strategies to promote diversity, equity, and inclusion. Additionally, the EDIA statement may underscore the importance of community engagement, ensuring that the research actively involves and respects diverse communities while remaining accessible and responsive to their unique needs.</a:t>
            </a:r>
            <a:endParaRPr/>
          </a:p>
        </p:txBody>
      </p:sp>
      <p:sp>
        <p:nvSpPr>
          <p:cNvPr id="67" name="Google Shape;6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Crafting an effective EDIA statement within a research grant application involves a thorough consideration of several integral components. Foremost, researchers should articulate a robust plan for assembling a diverse and inclusive research team. This includes a commitment to harnessing a range of backgrounds, experiences, and perspectives to enrich the collaborative dynamics of the team. Moving beyond team composition, the statement should delve into the intricacies of the research design, elucidating how it is meticulously structured to mitigate biases and uphold the principles of equity. This involves a detailed explanation of the methodologies employed to ensure fairness and impartiality in all aspects of the research process.</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Furthermore, the EDIA statement should shed light on the strategies employed for recruiting a diverse participant pool. This showcases the commitment to inclusivity and the intention to incorporate individuals from various demographic backgrounds, fostering a research environment that genuinely reflects the diversity of the community being studied. Another critical facet is the dissemination of knowledge, where researchers should outline their plans to ensure that research findings are not only accessible but also relevant to a wide array of audiences. This commitment to broad accessibility enhances the impact and societal relevance of the research.</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Lastly, the EDIA statement can underscore initiatives aimed at fostering EDIA within the research team. This may involve ongoing training programs, mentorship opportunities, and other supportive mechanisms that contribute to a culture of inclusivity and diversity. It is crucial to acknowledge that the relevance of each of these components may vary depending on the nature of the research project, emphasizing the need for a thoughtful and tailored approach to integrating EDIA principles.</a:t>
            </a:r>
            <a:endParaRPr/>
          </a:p>
        </p:txBody>
      </p:sp>
      <p:sp>
        <p:nvSpPr>
          <p:cNvPr id="75" name="Google Shape;7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Consider this example of an EDIA statement that highlights research team diversity. The statement reads: “Our research team prioritizes diversity, gathering individuals with varied backgrounds, experiences, and perspectives. Our intentional approach includes dimensions like race, gender, age, abilities, sexual orientation, and socioeconomic status. This diverse composition aims to create an innovative and comprehensive research environment, enriching our exploration of key questions.”</a:t>
            </a:r>
            <a:endParaRPr/>
          </a:p>
          <a:p>
            <a:pPr indent="0" lvl="0" marL="0" marR="0" rtl="0" algn="l">
              <a:lnSpc>
                <a:spcPct val="100000"/>
              </a:lnSpc>
              <a:spcBef>
                <a:spcPts val="0"/>
              </a:spcBef>
              <a:spcAft>
                <a:spcPts val="0"/>
              </a:spcAft>
              <a:buClr>
                <a:srgbClr val="000000"/>
              </a:buClr>
              <a:buSzPts val="1400"/>
              <a:buFont typeface="Arial"/>
              <a:buNone/>
            </a:pPr>
            <a:r>
              <a:t/>
            </a:r>
            <a:endParaRPr/>
          </a:p>
          <a:p>
            <a:pPr indent="-228600" lvl="0" marL="457200" rtl="0" algn="l">
              <a:lnSpc>
                <a:spcPct val="100000"/>
              </a:lnSpc>
              <a:spcBef>
                <a:spcPts val="0"/>
              </a:spcBef>
              <a:spcAft>
                <a:spcPts val="0"/>
              </a:spcAft>
              <a:buSzPts val="1400"/>
              <a:buNone/>
            </a:pPr>
            <a:r>
              <a:rPr lang="en-US"/>
              <a:t>Why is this a good statement? Well, </a:t>
            </a:r>
            <a:r>
              <a:rPr b="0" i="0" lang="en-US">
                <a:solidFill>
                  <a:srgbClr val="000000"/>
                </a:solidFill>
                <a:latin typeface="Arial"/>
                <a:ea typeface="Arial"/>
                <a:cs typeface="Arial"/>
                <a:sym typeface="Arial"/>
              </a:rPr>
              <a:t>this EDIA statement effectively underscores the commitment to diversity within the research team by specifying the dimensions considered, such as race, gender, age, abilities, sexual orientation, and socioeconomic status. The clarity in articulating these aspects ensures transparency and inclusivity. By emphasizing the intentional approach, the statement communicates a strategic effort to create a team with a wide range of perspectives, enriching the research process. This exemplifies a good practice by providing specific details about how diversity is prioritized, fostering an environment that aligns with EDIA principles.</a:t>
            </a:r>
            <a:endParaRPr/>
          </a:p>
        </p:txBody>
      </p:sp>
      <p:sp>
        <p:nvSpPr>
          <p:cNvPr id="83" name="Google Shape;8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Here’s another sample statement that pinpoints how the research is designed to mitigate unconscious bias. This particular statement reads as follows: “</a:t>
            </a:r>
            <a:r>
              <a:rPr lang="en-US" sz="1200"/>
              <a:t>Through a thorough literature review, we identify potential biases in existing research and develop strategies to counteract them. Our approach involves soliciting diverse perspectives during the formulation of research questions, contributing to a more nuanced and comprehensive investigation. Moreover, we employ rigorous measures to identify and mitigate any unconscious biases, enhancing the reliability and validity of our findings.</a:t>
            </a:r>
            <a:r>
              <a:rPr lang="en-US"/>
              <a:t>”</a:t>
            </a:r>
            <a:endParaRPr/>
          </a:p>
          <a:p>
            <a:pPr indent="0" lvl="0" marL="0" marR="0" rtl="0" algn="l">
              <a:lnSpc>
                <a:spcPct val="100000"/>
              </a:lnSpc>
              <a:spcBef>
                <a:spcPts val="0"/>
              </a:spcBef>
              <a:spcAft>
                <a:spcPts val="0"/>
              </a:spcAft>
              <a:buClr>
                <a:srgbClr val="000000"/>
              </a:buClr>
              <a:buSzPts val="1400"/>
              <a:buFont typeface="Arial"/>
              <a:buNone/>
            </a:pPr>
            <a:r>
              <a:t/>
            </a:r>
            <a:endParaRPr/>
          </a:p>
          <a:p>
            <a:pPr indent="-228600" lvl="0" marL="457200" rtl="0" algn="l">
              <a:lnSpc>
                <a:spcPct val="100000"/>
              </a:lnSpc>
              <a:spcBef>
                <a:spcPts val="0"/>
              </a:spcBef>
              <a:spcAft>
                <a:spcPts val="0"/>
              </a:spcAft>
              <a:buSzPts val="1400"/>
              <a:buNone/>
            </a:pPr>
            <a:r>
              <a:rPr lang="en-US"/>
              <a:t>This statement is good because it </a:t>
            </a:r>
            <a:r>
              <a:rPr b="0" i="0" lang="en-US">
                <a:solidFill>
                  <a:srgbClr val="000000"/>
                </a:solidFill>
                <a:latin typeface="Arial"/>
                <a:ea typeface="Arial"/>
                <a:cs typeface="Arial"/>
                <a:sym typeface="Arial"/>
              </a:rPr>
              <a:t>effectively communicates a commitment to addressing unconscious biases in the research design. It highlights a proactive approach, incorporating lessons from existing literature and ensuring diverse perspectives are considered during the initial stages of research question formulation. By emphasizing rigorous measures in data analysis to identify and mitigate unconscious biases, the statement demonstrates a dedication to producing reliable and valid findings. Overall, it showcases a thoughtful and comprehensive strategy to promote equity, diversity, inclusion, and accessibility in the research process.</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91" name="Google Shape;9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Meanwhile, here’s an example of how to write an EDIA statement that acknowledges the diversity and inclusivity of research participants. The full statement reads: “</a:t>
            </a:r>
            <a:r>
              <a:rPr lang="en-US" sz="1200"/>
              <a:t>Our approach involves purposeful outreach to ensure representation from various demographic groups… We will employ inclusive language in recruitment materials, collaborate with community organizations, and utilize multiple channels to reach potential participants. By prioritizing a broad and varied participant pool, we aim to capture a comprehensive range of perspectives, contributing to the richness and relevance of our research outcomes.</a:t>
            </a:r>
            <a:r>
              <a:rPr lang="en-US"/>
              <a: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en-US"/>
              <a:t>Why is this a good acknowledgement of diverse and inclusive participants? </a:t>
            </a:r>
            <a:r>
              <a:rPr b="0" i="0" lang="en-US">
                <a:solidFill>
                  <a:srgbClr val="374151"/>
                </a:solidFill>
                <a:latin typeface="Arial"/>
                <a:ea typeface="Arial"/>
                <a:cs typeface="Arial"/>
                <a:sym typeface="Arial"/>
              </a:rPr>
              <a:t>It explicitly outlines a proactive approach to participant selection. It goes beyond mere acknowledgment and describes concrete steps such as outreach, collaboration with community organizations, and the use of inclusive language. The statement demonstrates a commitment to ensuring representation from various demographic groups, emphasizing the importance of capturing a comprehensive range of perspectives. This proactive and intentional effort aligns with EDIA principles, promoting inclusivity and diversity throughout the research process.</a:t>
            </a:r>
            <a:endParaRPr/>
          </a:p>
        </p:txBody>
      </p:sp>
      <p:sp>
        <p:nvSpPr>
          <p:cNvPr id="99" name="Google Shape;9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There might also be a statement about how you would make your research findings accessible to diverse audiences. Here’s a longer version of this statement: “</a:t>
            </a:r>
            <a:r>
              <a:rPr lang="en-US" sz="1200"/>
              <a:t>We will employ various communication channels, including plain language summaries, infographics, and webinars. These materials will be available in multiple languages, and efforts will be made to reach communities that may face barriers to accessing traditional research outputs. We will engage with community organizations and use social media platforms to amplify our research.</a:t>
            </a:r>
            <a:r>
              <a:rPr lang="en-US"/>
              <a:t>”</a:t>
            </a:r>
            <a:endParaRPr/>
          </a:p>
          <a:p>
            <a:pPr indent="0" lvl="0" marL="0" marR="0" rtl="0" algn="l">
              <a:lnSpc>
                <a:spcPct val="100000"/>
              </a:lnSpc>
              <a:spcBef>
                <a:spcPts val="0"/>
              </a:spcBef>
              <a:spcAft>
                <a:spcPts val="0"/>
              </a:spcAft>
              <a:buClr>
                <a:srgbClr val="000000"/>
              </a:buClr>
              <a:buSzPts val="1400"/>
              <a:buFont typeface="Arial"/>
              <a:buNone/>
            </a:pPr>
            <a:r>
              <a:t/>
            </a:r>
            <a:endParaRPr/>
          </a:p>
          <a:p>
            <a:pPr indent="-228600" lvl="0" marL="457200" rtl="0" algn="l">
              <a:lnSpc>
                <a:spcPct val="100000"/>
              </a:lnSpc>
              <a:spcBef>
                <a:spcPts val="0"/>
              </a:spcBef>
              <a:spcAft>
                <a:spcPts val="0"/>
              </a:spcAft>
              <a:buSzPts val="1400"/>
              <a:buNone/>
            </a:pPr>
            <a:r>
              <a:rPr lang="en-US"/>
              <a:t>This is a good statement because </a:t>
            </a:r>
            <a:r>
              <a:rPr b="0" i="0" lang="en-US">
                <a:solidFill>
                  <a:srgbClr val="000000"/>
                </a:solidFill>
                <a:latin typeface="Arial"/>
                <a:ea typeface="Arial"/>
                <a:cs typeface="Arial"/>
                <a:sym typeface="Arial"/>
              </a:rPr>
              <a:t>it has a clear focus on knowledge accessibility. It emphasizes the use of various communication channels, plain language summaries, and efforts to address language barriers. The commitment to reaching communities facing access challenges demonstrates a proactive effort to engage with diverse audiences. By leveraging social media and collaborating with community organizations, the statement ensures that the research will not only be widely disseminated but will also reach those who might be traditionally underserved or excluded. Overall, this EDIA statement reflects a thoughtful and intentional strategy to make research outputs more accessible and relevant to a broader audience.</a:t>
            </a:r>
            <a:endParaRPr/>
          </a:p>
        </p:txBody>
      </p:sp>
      <p:sp>
        <p:nvSpPr>
          <p:cNvPr id="107" name="Google Shape;10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Finally, you can also highlight how you intend to engage in online training and mentorship to encourage and foster EDIA within your research environment. Here’s a sample statement in this regard: “</a:t>
            </a:r>
            <a:r>
              <a:rPr lang="en-US" sz="1200"/>
              <a:t>We are dedicated to ongoing training programs that enhance our awareness of EDIA issues and equip us with the knowledge and skills to integrate these principles into every aspect of our research process. Through mentorship initiatives, we seek to create a supportive and inclusive culture within our team, ensuring that everyone, irrespective of background, feels empowered to contribute their unique perspectives</a:t>
            </a:r>
            <a:r>
              <a:rPr lang="en-US"/>
              <a:t>.”</a:t>
            </a:r>
            <a:endParaRPr/>
          </a:p>
          <a:p>
            <a:pPr indent="0" lvl="0" marL="0" marR="0" rtl="0" algn="l">
              <a:lnSpc>
                <a:spcPct val="100000"/>
              </a:lnSpc>
              <a:spcBef>
                <a:spcPts val="0"/>
              </a:spcBef>
              <a:spcAft>
                <a:spcPts val="0"/>
              </a:spcAft>
              <a:buClr>
                <a:srgbClr val="000000"/>
              </a:buClr>
              <a:buSzPts val="1400"/>
              <a:buFont typeface="Arial"/>
              <a:buNone/>
            </a:pPr>
            <a:r>
              <a:t/>
            </a:r>
            <a:endParaRPr/>
          </a:p>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This statement is effective because it clearly articulates a commitment to ongoing learning and mentorship in the context of EDIA. It emphasizes a proactive approach to staying informed about EDIA issues, highlighting the importance of continuous training for the research team. Additionally, the mention of mentorship underscores the significance of fostering a supportive and inclusive environment within the team, ensuring that individuals from diverse backgrounds feel valued and empowered. Overall, the statement reflects a comprehensive strategy to integrate EDIA principles into the research process and team dynamics.</a:t>
            </a:r>
            <a:endParaRPr/>
          </a:p>
        </p:txBody>
      </p:sp>
      <p:sp>
        <p:nvSpPr>
          <p:cNvPr id="115" name="Google Shape;11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3" type="title">
  <p:cSld name="TITLE">
    <p:bg>
      <p:bgPr>
        <a:solidFill>
          <a:schemeClr val="lt1"/>
        </a:solidFill>
      </p:bgPr>
    </p:bg>
    <p:spTree>
      <p:nvGrpSpPr>
        <p:cNvPr id="13" name="Shape 13"/>
        <p:cNvGrpSpPr/>
        <p:nvPr/>
      </p:nvGrpSpPr>
      <p:grpSpPr>
        <a:xfrm>
          <a:off x="0" y="0"/>
          <a:ext cx="0" cy="0"/>
          <a:chOff x="0" y="0"/>
          <a:chExt cx="0" cy="0"/>
        </a:xfrm>
      </p:grpSpPr>
      <p:sp>
        <p:nvSpPr>
          <p:cNvPr id="14" name="Google Shape;14;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600"/>
              <a:buFont typeface="Arial"/>
              <a:buNone/>
              <a:defRPr sz="66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rgbClr val="00A3AD"/>
              </a:buClr>
              <a:buSzPts val="3200"/>
              <a:buFont typeface="Arial"/>
              <a:buNone/>
              <a:defRPr b="1" sz="3200">
                <a:solidFill>
                  <a:srgbClr val="00A3AD"/>
                </a:solidFill>
              </a:defRPr>
            </a:lvl1pPr>
            <a:lvl2pPr lvl="1" algn="ctr">
              <a:lnSpc>
                <a:spcPct val="90000"/>
              </a:lnSpc>
              <a:spcBef>
                <a:spcPts val="500"/>
              </a:spcBef>
              <a:spcAft>
                <a:spcPts val="0"/>
              </a:spcAft>
              <a:buClr>
                <a:srgbClr val="101820"/>
              </a:buClr>
              <a:buSzPts val="2000"/>
              <a:buNone/>
              <a:defRPr sz="2000"/>
            </a:lvl2pPr>
            <a:lvl3pPr lvl="2" algn="ctr">
              <a:lnSpc>
                <a:spcPct val="90000"/>
              </a:lnSpc>
              <a:spcBef>
                <a:spcPts val="500"/>
              </a:spcBef>
              <a:spcAft>
                <a:spcPts val="0"/>
              </a:spcAft>
              <a:buClr>
                <a:srgbClr val="101820"/>
              </a:buClr>
              <a:buSzPts val="1800"/>
              <a:buNone/>
              <a:defRPr sz="1800"/>
            </a:lvl3pPr>
            <a:lvl4pPr lvl="3" algn="ctr">
              <a:lnSpc>
                <a:spcPct val="90000"/>
              </a:lnSpc>
              <a:spcBef>
                <a:spcPts val="500"/>
              </a:spcBef>
              <a:spcAft>
                <a:spcPts val="0"/>
              </a:spcAft>
              <a:buClr>
                <a:srgbClr val="101820"/>
              </a:buClr>
              <a:buSzPts val="1600"/>
              <a:buNone/>
              <a:defRPr sz="1600"/>
            </a:lvl4pPr>
            <a:lvl5pPr lvl="4" algn="ctr">
              <a:lnSpc>
                <a:spcPct val="90000"/>
              </a:lnSpc>
              <a:spcBef>
                <a:spcPts val="500"/>
              </a:spcBef>
              <a:spcAft>
                <a:spcPts val="0"/>
              </a:spcAft>
              <a:buClr>
                <a:srgbClr val="101820"/>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Ted Rogers School of Management" id="16" name="Google Shape;16;p2"/>
          <p:cNvPicPr preferRelativeResize="0"/>
          <p:nvPr/>
        </p:nvPicPr>
        <p:blipFill rotWithShape="1">
          <a:blip r:embed="rId2">
            <a:alphaModFix/>
          </a:blip>
          <a:srcRect b="0" l="0" r="0" t="0"/>
          <a:stretch/>
        </p:blipFill>
        <p:spPr>
          <a:xfrm>
            <a:off x="8700525" y="5013980"/>
            <a:ext cx="2114013" cy="1783698"/>
          </a:xfrm>
          <a:prstGeom prst="rect">
            <a:avLst/>
          </a:prstGeom>
          <a:noFill/>
          <a:ln>
            <a:noFill/>
          </a:ln>
        </p:spPr>
      </p:pic>
      <p:pic>
        <p:nvPicPr>
          <p:cNvPr descr="AACSB Accredited" id="17" name="Google Shape;17;p2"/>
          <p:cNvPicPr preferRelativeResize="0"/>
          <p:nvPr/>
        </p:nvPicPr>
        <p:blipFill rotWithShape="1">
          <a:blip r:embed="rId3">
            <a:alphaModFix/>
          </a:blip>
          <a:srcRect b="0" l="0" r="0" t="0"/>
          <a:stretch/>
        </p:blipFill>
        <p:spPr>
          <a:xfrm>
            <a:off x="10984466" y="5390909"/>
            <a:ext cx="688508" cy="965441"/>
          </a:xfrm>
          <a:prstGeom prst="rect">
            <a:avLst/>
          </a:prstGeom>
          <a:noFill/>
          <a:ln>
            <a:noFill/>
          </a:ln>
        </p:spPr>
      </p:pic>
      <p:sp>
        <p:nvSpPr>
          <p:cNvPr id="18" name="Google Shape;18;p2"/>
          <p:cNvSpPr/>
          <p:nvPr/>
        </p:nvSpPr>
        <p:spPr>
          <a:xfrm>
            <a:off x="0" y="834639"/>
            <a:ext cx="2160000" cy="180000"/>
          </a:xfrm>
          <a:prstGeom prst="rect">
            <a:avLst/>
          </a:prstGeom>
          <a:solidFill>
            <a:srgbClr val="00A3A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 name="Google Shape;19;p2"/>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0" name="Google Shape;20;p2"/>
          <p:cNvSpPr/>
          <p:nvPr/>
        </p:nvSpPr>
        <p:spPr>
          <a:xfrm>
            <a:off x="0" y="5369753"/>
            <a:ext cx="6811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1" name="Google Shape;21;p2"/>
          <p:cNvSpPr txBox="1"/>
          <p:nvPr>
            <p:ph idx="2" type="subTitle"/>
          </p:nvPr>
        </p:nvSpPr>
        <p:spPr>
          <a:xfrm>
            <a:off x="250800" y="286650"/>
            <a:ext cx="1985400" cy="451500"/>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dk1"/>
              </a:buClr>
              <a:buSzPts val="1400"/>
              <a:buNone/>
              <a:defRPr b="1" sz="1400">
                <a:solidFill>
                  <a:schemeClr val="dk1"/>
                </a:solidFill>
              </a:defRPr>
            </a:lvl1pPr>
            <a:lvl2pPr lvl="1" algn="l">
              <a:lnSpc>
                <a:spcPct val="90000"/>
              </a:lnSpc>
              <a:spcBef>
                <a:spcPts val="500"/>
              </a:spcBef>
              <a:spcAft>
                <a:spcPts val="0"/>
              </a:spcAft>
              <a:buClr>
                <a:schemeClr val="dk1"/>
              </a:buClr>
              <a:buSzPts val="2400"/>
              <a:buNone/>
              <a:defRPr>
                <a:solidFill>
                  <a:schemeClr val="dk1"/>
                </a:solidFill>
              </a:defRPr>
            </a:lvl2pPr>
            <a:lvl3pPr lvl="2" algn="l">
              <a:lnSpc>
                <a:spcPct val="90000"/>
              </a:lnSpc>
              <a:spcBef>
                <a:spcPts val="500"/>
              </a:spcBef>
              <a:spcAft>
                <a:spcPts val="0"/>
              </a:spcAft>
              <a:buClr>
                <a:schemeClr val="dk1"/>
              </a:buClr>
              <a:buSzPts val="2000"/>
              <a:buNone/>
              <a:defRPr>
                <a:solidFill>
                  <a:schemeClr val="dk1"/>
                </a:solidFill>
              </a:defRPr>
            </a:lvl3pPr>
            <a:lvl4pPr lvl="3" algn="l">
              <a:lnSpc>
                <a:spcPct val="90000"/>
              </a:lnSpc>
              <a:spcBef>
                <a:spcPts val="500"/>
              </a:spcBef>
              <a:spcAft>
                <a:spcPts val="0"/>
              </a:spcAft>
              <a:buClr>
                <a:schemeClr val="dk1"/>
              </a:buClr>
              <a:buSzPts val="1800"/>
              <a:buNone/>
              <a:defRPr>
                <a:solidFill>
                  <a:schemeClr val="dk1"/>
                </a:solidFill>
              </a:defRPr>
            </a:lvl4pPr>
            <a:lvl5pPr lvl="4" algn="l">
              <a:lnSpc>
                <a:spcPct val="90000"/>
              </a:lnSpc>
              <a:spcBef>
                <a:spcPts val="500"/>
              </a:spcBef>
              <a:spcAft>
                <a:spcPts val="0"/>
              </a:spcAft>
              <a:buClr>
                <a:schemeClr val="dk1"/>
              </a:buClr>
              <a:buSzPts val="1800"/>
              <a:buNone/>
              <a:defRPr>
                <a:solidFill>
                  <a:schemeClr val="dk1"/>
                </a:solidFill>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3"/>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101820"/>
              </a:buClr>
              <a:buSzPts val="3200"/>
              <a:buFont typeface="Arial"/>
              <a:buNone/>
              <a:defRPr b="1" sz="3200">
                <a:solidFill>
                  <a:srgbClr val="10182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 type="body"/>
          </p:nvPr>
        </p:nvSpPr>
        <p:spPr>
          <a:xfrm>
            <a:off x="838200" y="1825625"/>
            <a:ext cx="9524643" cy="366077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101820"/>
              </a:buClr>
              <a:buSzPts val="2800"/>
              <a:buFont typeface="Arial"/>
              <a:buNone/>
              <a:defRPr sz="2800">
                <a:solidFill>
                  <a:srgbClr val="101820"/>
                </a:solidFill>
              </a:defRPr>
            </a:lvl1pPr>
            <a:lvl2pPr indent="-381000" lvl="1" marL="914400" algn="l">
              <a:lnSpc>
                <a:spcPct val="100000"/>
              </a:lnSpc>
              <a:spcBef>
                <a:spcPts val="500"/>
              </a:spcBef>
              <a:spcAft>
                <a:spcPts val="0"/>
              </a:spcAft>
              <a:buClr>
                <a:srgbClr val="101820"/>
              </a:buClr>
              <a:buSzPts val="2400"/>
              <a:buChar char="•"/>
              <a:defRPr sz="2400">
                <a:solidFill>
                  <a:srgbClr val="101820"/>
                </a:solidFill>
              </a:defRPr>
            </a:lvl2pPr>
            <a:lvl3pPr indent="-355600" lvl="2" marL="1371600" algn="l">
              <a:lnSpc>
                <a:spcPct val="100000"/>
              </a:lnSpc>
              <a:spcBef>
                <a:spcPts val="500"/>
              </a:spcBef>
              <a:spcAft>
                <a:spcPts val="0"/>
              </a:spcAft>
              <a:buClr>
                <a:srgbClr val="101820"/>
              </a:buClr>
              <a:buSzPts val="2000"/>
              <a:buChar char="•"/>
              <a:defRPr sz="2000">
                <a:solidFill>
                  <a:srgbClr val="101820"/>
                </a:solidFill>
              </a:defRPr>
            </a:lvl3pPr>
            <a:lvl4pPr indent="-342900" lvl="3" marL="1828800" algn="l">
              <a:lnSpc>
                <a:spcPct val="100000"/>
              </a:lnSpc>
              <a:spcBef>
                <a:spcPts val="500"/>
              </a:spcBef>
              <a:spcAft>
                <a:spcPts val="0"/>
              </a:spcAft>
              <a:buClr>
                <a:srgbClr val="101820"/>
              </a:buClr>
              <a:buSzPts val="1800"/>
              <a:buChar char="•"/>
              <a:defRPr sz="1800">
                <a:solidFill>
                  <a:srgbClr val="101820"/>
                </a:solidFill>
              </a:defRPr>
            </a:lvl4pPr>
            <a:lvl5pPr indent="-342900" lvl="4" marL="2286000" algn="l">
              <a:lnSpc>
                <a:spcPct val="100000"/>
              </a:lnSpc>
              <a:spcBef>
                <a:spcPts val="500"/>
              </a:spcBef>
              <a:spcAft>
                <a:spcPts val="0"/>
              </a:spcAft>
              <a:buClr>
                <a:srgbClr val="101820"/>
              </a:buClr>
              <a:buSzPts val="1800"/>
              <a:buChar char="•"/>
              <a:defRPr sz="1800">
                <a:solidFill>
                  <a:srgbClr val="101820"/>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3"/>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26" name="Google Shape;26;p3"/>
          <p:cNvPicPr preferRelativeResize="0"/>
          <p:nvPr/>
        </p:nvPicPr>
        <p:blipFill rotWithShape="1">
          <a:blip r:embed="rId2">
            <a:alphaModFix/>
          </a:blip>
          <a:srcRect b="0" l="0" r="0" t="0"/>
          <a:stretch/>
        </p:blipFill>
        <p:spPr>
          <a:xfrm>
            <a:off x="10547247" y="5448471"/>
            <a:ext cx="1670553" cy="1409529"/>
          </a:xfrm>
          <a:prstGeom prst="rect">
            <a:avLst/>
          </a:prstGeom>
          <a:noFill/>
          <a:ln>
            <a:noFill/>
          </a:ln>
        </p:spPr>
      </p:pic>
      <p:sp>
        <p:nvSpPr>
          <p:cNvPr id="27" name="Google Shape;27;p3"/>
          <p:cNvSpPr/>
          <p:nvPr/>
        </p:nvSpPr>
        <p:spPr>
          <a:xfrm>
            <a:off x="0" y="834638"/>
            <a:ext cx="838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 name="Google Shape;28;p3"/>
          <p:cNvSpPr/>
          <p:nvPr/>
        </p:nvSpPr>
        <p:spPr>
          <a:xfrm>
            <a:off x="0" y="6181538"/>
            <a:ext cx="6630988" cy="180000"/>
          </a:xfrm>
          <a:prstGeom prst="rect">
            <a:avLst/>
          </a:prstGeom>
          <a:solidFill>
            <a:srgbClr val="00A3A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 name="Google Shape;29;p3"/>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rgbClr val="00A3AD"/>
        </a:solidFill>
      </p:bgPr>
    </p:bg>
    <p:spTree>
      <p:nvGrpSpPr>
        <p:cNvPr id="30" name="Shape 30"/>
        <p:cNvGrpSpPr/>
        <p:nvPr/>
      </p:nvGrpSpPr>
      <p:grpSpPr>
        <a:xfrm>
          <a:off x="0" y="0"/>
          <a:ext cx="0" cy="0"/>
          <a:chOff x="0" y="0"/>
          <a:chExt cx="0" cy="0"/>
        </a:xfrm>
      </p:grpSpPr>
      <p:sp>
        <p:nvSpPr>
          <p:cNvPr id="31" name="Google Shape;31;p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6600"/>
              <a:buFont typeface="Arial"/>
              <a:buNone/>
              <a:defRPr sz="6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rgbClr val="101820"/>
              </a:buClr>
              <a:buSzPts val="3200"/>
              <a:buFont typeface="Arial"/>
              <a:buNone/>
              <a:defRPr b="1" sz="3200">
                <a:solidFill>
                  <a:srgbClr val="101820"/>
                </a:solidFill>
              </a:defRPr>
            </a:lvl1pPr>
            <a:lvl2pPr lvl="1" algn="ctr">
              <a:lnSpc>
                <a:spcPct val="90000"/>
              </a:lnSpc>
              <a:spcBef>
                <a:spcPts val="500"/>
              </a:spcBef>
              <a:spcAft>
                <a:spcPts val="0"/>
              </a:spcAft>
              <a:buClr>
                <a:srgbClr val="101820"/>
              </a:buClr>
              <a:buSzPts val="2000"/>
              <a:buNone/>
              <a:defRPr sz="2000"/>
            </a:lvl2pPr>
            <a:lvl3pPr lvl="2" algn="ctr">
              <a:lnSpc>
                <a:spcPct val="90000"/>
              </a:lnSpc>
              <a:spcBef>
                <a:spcPts val="500"/>
              </a:spcBef>
              <a:spcAft>
                <a:spcPts val="0"/>
              </a:spcAft>
              <a:buClr>
                <a:srgbClr val="101820"/>
              </a:buClr>
              <a:buSzPts val="1800"/>
              <a:buNone/>
              <a:defRPr sz="1800"/>
            </a:lvl3pPr>
            <a:lvl4pPr lvl="3" algn="ctr">
              <a:lnSpc>
                <a:spcPct val="90000"/>
              </a:lnSpc>
              <a:spcBef>
                <a:spcPts val="500"/>
              </a:spcBef>
              <a:spcAft>
                <a:spcPts val="0"/>
              </a:spcAft>
              <a:buClr>
                <a:srgbClr val="101820"/>
              </a:buClr>
              <a:buSzPts val="1600"/>
              <a:buNone/>
              <a:defRPr sz="1600"/>
            </a:lvl4pPr>
            <a:lvl5pPr lvl="4" algn="ctr">
              <a:lnSpc>
                <a:spcPct val="90000"/>
              </a:lnSpc>
              <a:spcBef>
                <a:spcPts val="500"/>
              </a:spcBef>
              <a:spcAft>
                <a:spcPts val="0"/>
              </a:spcAft>
              <a:buClr>
                <a:srgbClr val="101820"/>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Ted Rogers School of Management" id="33" name="Google Shape;33;p4"/>
          <p:cNvPicPr preferRelativeResize="0"/>
          <p:nvPr/>
        </p:nvPicPr>
        <p:blipFill rotWithShape="1">
          <a:blip r:embed="rId2">
            <a:alphaModFix/>
          </a:blip>
          <a:srcRect b="0" l="0" r="0" t="0"/>
          <a:stretch/>
        </p:blipFill>
        <p:spPr>
          <a:xfrm>
            <a:off x="8735252" y="5028058"/>
            <a:ext cx="2079285" cy="1754397"/>
          </a:xfrm>
          <a:prstGeom prst="rect">
            <a:avLst/>
          </a:prstGeom>
          <a:noFill/>
          <a:ln>
            <a:noFill/>
          </a:ln>
        </p:spPr>
      </p:pic>
      <p:pic>
        <p:nvPicPr>
          <p:cNvPr descr="AACSB Accredited" id="34" name="Google Shape;34;p4"/>
          <p:cNvPicPr preferRelativeResize="0"/>
          <p:nvPr/>
        </p:nvPicPr>
        <p:blipFill rotWithShape="1">
          <a:blip r:embed="rId3">
            <a:alphaModFix/>
          </a:blip>
          <a:srcRect b="0" l="0" r="0" t="0"/>
          <a:stretch/>
        </p:blipFill>
        <p:spPr>
          <a:xfrm>
            <a:off x="10977831" y="5390909"/>
            <a:ext cx="688508" cy="965441"/>
          </a:xfrm>
          <a:prstGeom prst="rect">
            <a:avLst/>
          </a:prstGeom>
          <a:noFill/>
          <a:ln>
            <a:noFill/>
          </a:ln>
        </p:spPr>
      </p:pic>
      <p:sp>
        <p:nvSpPr>
          <p:cNvPr id="35" name="Google Shape;35;p4"/>
          <p:cNvSpPr/>
          <p:nvPr/>
        </p:nvSpPr>
        <p:spPr>
          <a:xfrm>
            <a:off x="0" y="834639"/>
            <a:ext cx="2160000" cy="180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6" name="Google Shape;36;p4"/>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 name="Google Shape;37;p4"/>
          <p:cNvSpPr/>
          <p:nvPr/>
        </p:nvSpPr>
        <p:spPr>
          <a:xfrm>
            <a:off x="0" y="5389631"/>
            <a:ext cx="6811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8" name="Google Shape;38;p4"/>
          <p:cNvSpPr txBox="1"/>
          <p:nvPr>
            <p:ph idx="2" type="subTitle"/>
          </p:nvPr>
        </p:nvSpPr>
        <p:spPr>
          <a:xfrm>
            <a:off x="250800" y="286650"/>
            <a:ext cx="1985400" cy="451500"/>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1400"/>
              <a:buNone/>
              <a:defRPr b="1" sz="1400">
                <a:solidFill>
                  <a:schemeClr val="lt1"/>
                </a:solidFill>
              </a:defRPr>
            </a:lvl1pPr>
            <a:lvl2pPr lvl="1" algn="l">
              <a:lnSpc>
                <a:spcPct val="90000"/>
              </a:lnSpc>
              <a:spcBef>
                <a:spcPts val="500"/>
              </a:spcBef>
              <a:spcAft>
                <a:spcPts val="0"/>
              </a:spcAft>
              <a:buClr>
                <a:schemeClr val="lt1"/>
              </a:buClr>
              <a:buSzPts val="2400"/>
              <a:buNone/>
              <a:defRPr>
                <a:solidFill>
                  <a:schemeClr val="lt1"/>
                </a:solidFill>
              </a:defRPr>
            </a:lvl2pPr>
            <a:lvl3pPr lvl="2" algn="l">
              <a:lnSpc>
                <a:spcPct val="90000"/>
              </a:lnSpc>
              <a:spcBef>
                <a:spcPts val="500"/>
              </a:spcBef>
              <a:spcAft>
                <a:spcPts val="0"/>
              </a:spcAft>
              <a:buClr>
                <a:schemeClr val="lt1"/>
              </a:buClr>
              <a:buSzPts val="2000"/>
              <a:buNone/>
              <a:defRPr>
                <a:solidFill>
                  <a:schemeClr val="lt1"/>
                </a:solidFill>
              </a:defRPr>
            </a:lvl3pPr>
            <a:lvl4pPr lvl="3" algn="l">
              <a:lnSpc>
                <a:spcPct val="90000"/>
              </a:lnSpc>
              <a:spcBef>
                <a:spcPts val="500"/>
              </a:spcBef>
              <a:spcAft>
                <a:spcPts val="0"/>
              </a:spcAft>
              <a:buClr>
                <a:schemeClr val="lt1"/>
              </a:buClr>
              <a:buSzPts val="1800"/>
              <a:buNone/>
              <a:defRPr>
                <a:solidFill>
                  <a:schemeClr val="lt1"/>
                </a:solidFill>
              </a:defRPr>
            </a:lvl4pPr>
            <a:lvl5pPr lvl="4" algn="l">
              <a:lnSpc>
                <a:spcPct val="90000"/>
              </a:lnSpc>
              <a:spcBef>
                <a:spcPts val="500"/>
              </a:spcBef>
              <a:spcAft>
                <a:spcPts val="0"/>
              </a:spcAft>
              <a:buClr>
                <a:schemeClr val="lt1"/>
              </a:buClr>
              <a:buSzPts val="1800"/>
              <a:buNone/>
              <a:defRPr>
                <a:solidFill>
                  <a:schemeClr val="lt1"/>
                </a:solidFill>
              </a:defRPr>
            </a:lvl5pPr>
            <a:lvl6pPr lvl="5" algn="l">
              <a:lnSpc>
                <a:spcPct val="90000"/>
              </a:lnSpc>
              <a:spcBef>
                <a:spcPts val="500"/>
              </a:spcBef>
              <a:spcAft>
                <a:spcPts val="0"/>
              </a:spcAft>
              <a:buClr>
                <a:schemeClr val="lt1"/>
              </a:buClr>
              <a:buSzPts val="1800"/>
              <a:buNone/>
              <a:defRPr>
                <a:solidFill>
                  <a:schemeClr val="lt1"/>
                </a:solidFill>
              </a:defRPr>
            </a:lvl6pPr>
            <a:lvl7pPr lvl="6" algn="l">
              <a:lnSpc>
                <a:spcPct val="90000"/>
              </a:lnSpc>
              <a:spcBef>
                <a:spcPts val="500"/>
              </a:spcBef>
              <a:spcAft>
                <a:spcPts val="0"/>
              </a:spcAft>
              <a:buClr>
                <a:schemeClr val="lt1"/>
              </a:buClr>
              <a:buSzPts val="1800"/>
              <a:buNone/>
              <a:defRPr>
                <a:solidFill>
                  <a:schemeClr val="lt1"/>
                </a:solidFill>
              </a:defRPr>
            </a:lvl7pPr>
            <a:lvl8pPr lvl="7" algn="l">
              <a:lnSpc>
                <a:spcPct val="90000"/>
              </a:lnSpc>
              <a:spcBef>
                <a:spcPts val="500"/>
              </a:spcBef>
              <a:spcAft>
                <a:spcPts val="0"/>
              </a:spcAft>
              <a:buClr>
                <a:schemeClr val="lt1"/>
              </a:buClr>
              <a:buSzPts val="1800"/>
              <a:buNone/>
              <a:defRPr>
                <a:solidFill>
                  <a:schemeClr val="lt1"/>
                </a:solidFill>
              </a:defRPr>
            </a:lvl8pPr>
            <a:lvl9pPr lvl="8" algn="l">
              <a:lnSpc>
                <a:spcPct val="90000"/>
              </a:lnSpc>
              <a:spcBef>
                <a:spcPts val="500"/>
              </a:spcBef>
              <a:spcAft>
                <a:spcPts val="0"/>
              </a:spcAft>
              <a:buClr>
                <a:schemeClr val="lt1"/>
              </a:buClr>
              <a:buSzPts val="1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2 Content">
  <p:cSld name="Title and 2 Content">
    <p:spTree>
      <p:nvGrpSpPr>
        <p:cNvPr id="39" name="Shape 39"/>
        <p:cNvGrpSpPr/>
        <p:nvPr/>
      </p:nvGrpSpPr>
      <p:grpSpPr>
        <a:xfrm>
          <a:off x="0" y="0"/>
          <a:ext cx="0" cy="0"/>
          <a:chOff x="0" y="0"/>
          <a:chExt cx="0" cy="0"/>
        </a:xfrm>
      </p:grpSpPr>
      <p:sp>
        <p:nvSpPr>
          <p:cNvPr id="40" name="Google Shape;40;p5"/>
          <p:cNvSpPr txBox="1"/>
          <p:nvPr>
            <p:ph type="title"/>
          </p:nvPr>
        </p:nvSpPr>
        <p:spPr>
          <a:xfrm>
            <a:off x="838200" y="669750"/>
            <a:ext cx="10515600" cy="527341"/>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01820"/>
              </a:buClr>
              <a:buSzPts val="3200"/>
              <a:buFont typeface="Arial"/>
              <a:buNone/>
              <a:defRPr b="1" sz="3200">
                <a:solidFill>
                  <a:srgbClr val="10182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5"/>
          <p:cNvSpPr txBox="1"/>
          <p:nvPr>
            <p:ph idx="1" type="body"/>
          </p:nvPr>
        </p:nvSpPr>
        <p:spPr>
          <a:xfrm>
            <a:off x="838200" y="1638789"/>
            <a:ext cx="5159188" cy="393821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101820"/>
              </a:buClr>
              <a:buSzPts val="2800"/>
              <a:buFont typeface="Arial"/>
              <a:buNone/>
              <a:defRPr sz="2800">
                <a:solidFill>
                  <a:srgbClr val="101820"/>
                </a:solidFill>
              </a:defRPr>
            </a:lvl1pPr>
            <a:lvl2pPr indent="-381000" lvl="1" marL="914400" algn="l">
              <a:lnSpc>
                <a:spcPct val="100000"/>
              </a:lnSpc>
              <a:spcBef>
                <a:spcPts val="500"/>
              </a:spcBef>
              <a:spcAft>
                <a:spcPts val="0"/>
              </a:spcAft>
              <a:buClr>
                <a:srgbClr val="101820"/>
              </a:buClr>
              <a:buSzPts val="2400"/>
              <a:buChar char="•"/>
              <a:defRPr sz="2400">
                <a:solidFill>
                  <a:srgbClr val="101820"/>
                </a:solidFill>
              </a:defRPr>
            </a:lvl2pPr>
            <a:lvl3pPr indent="-355600" lvl="2" marL="1371600" algn="l">
              <a:lnSpc>
                <a:spcPct val="100000"/>
              </a:lnSpc>
              <a:spcBef>
                <a:spcPts val="500"/>
              </a:spcBef>
              <a:spcAft>
                <a:spcPts val="0"/>
              </a:spcAft>
              <a:buClr>
                <a:srgbClr val="101820"/>
              </a:buClr>
              <a:buSzPts val="2000"/>
              <a:buChar char="•"/>
              <a:defRPr sz="2000">
                <a:solidFill>
                  <a:srgbClr val="101820"/>
                </a:solidFill>
              </a:defRPr>
            </a:lvl3pPr>
            <a:lvl4pPr indent="-342900" lvl="3" marL="1828800" algn="l">
              <a:lnSpc>
                <a:spcPct val="100000"/>
              </a:lnSpc>
              <a:spcBef>
                <a:spcPts val="500"/>
              </a:spcBef>
              <a:spcAft>
                <a:spcPts val="0"/>
              </a:spcAft>
              <a:buClr>
                <a:srgbClr val="101820"/>
              </a:buClr>
              <a:buSzPts val="1800"/>
              <a:buChar char="•"/>
              <a:defRPr sz="1800">
                <a:solidFill>
                  <a:srgbClr val="101820"/>
                </a:solidFill>
              </a:defRPr>
            </a:lvl4pPr>
            <a:lvl5pPr indent="-342900" lvl="4" marL="2286000" algn="l">
              <a:lnSpc>
                <a:spcPct val="100000"/>
              </a:lnSpc>
              <a:spcBef>
                <a:spcPts val="500"/>
              </a:spcBef>
              <a:spcAft>
                <a:spcPts val="0"/>
              </a:spcAft>
              <a:buClr>
                <a:srgbClr val="101820"/>
              </a:buClr>
              <a:buSzPts val="1800"/>
              <a:buChar char="•"/>
              <a:defRPr sz="1800">
                <a:solidFill>
                  <a:srgbClr val="101820"/>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5"/>
          <p:cNvSpPr txBox="1"/>
          <p:nvPr>
            <p:ph idx="2" type="body"/>
          </p:nvPr>
        </p:nvSpPr>
        <p:spPr>
          <a:xfrm>
            <a:off x="6167718" y="1638789"/>
            <a:ext cx="5159188" cy="393821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101820"/>
              </a:buClr>
              <a:buSzPts val="2800"/>
              <a:buFont typeface="Arial"/>
              <a:buNone/>
              <a:defRPr sz="2800">
                <a:solidFill>
                  <a:srgbClr val="101820"/>
                </a:solidFill>
              </a:defRPr>
            </a:lvl1pPr>
            <a:lvl2pPr indent="-381000" lvl="1" marL="914400" algn="l">
              <a:lnSpc>
                <a:spcPct val="100000"/>
              </a:lnSpc>
              <a:spcBef>
                <a:spcPts val="500"/>
              </a:spcBef>
              <a:spcAft>
                <a:spcPts val="0"/>
              </a:spcAft>
              <a:buClr>
                <a:srgbClr val="101820"/>
              </a:buClr>
              <a:buSzPts val="2400"/>
              <a:buChar char="•"/>
              <a:defRPr sz="2400">
                <a:solidFill>
                  <a:srgbClr val="101820"/>
                </a:solidFill>
              </a:defRPr>
            </a:lvl2pPr>
            <a:lvl3pPr indent="-355600" lvl="2" marL="1371600" algn="l">
              <a:lnSpc>
                <a:spcPct val="100000"/>
              </a:lnSpc>
              <a:spcBef>
                <a:spcPts val="500"/>
              </a:spcBef>
              <a:spcAft>
                <a:spcPts val="0"/>
              </a:spcAft>
              <a:buClr>
                <a:srgbClr val="101820"/>
              </a:buClr>
              <a:buSzPts val="2000"/>
              <a:buChar char="•"/>
              <a:defRPr sz="2000">
                <a:solidFill>
                  <a:srgbClr val="101820"/>
                </a:solidFill>
              </a:defRPr>
            </a:lvl3pPr>
            <a:lvl4pPr indent="-342900" lvl="3" marL="1828800" algn="l">
              <a:lnSpc>
                <a:spcPct val="100000"/>
              </a:lnSpc>
              <a:spcBef>
                <a:spcPts val="500"/>
              </a:spcBef>
              <a:spcAft>
                <a:spcPts val="0"/>
              </a:spcAft>
              <a:buClr>
                <a:srgbClr val="101820"/>
              </a:buClr>
              <a:buSzPts val="1800"/>
              <a:buChar char="•"/>
              <a:defRPr sz="1800">
                <a:solidFill>
                  <a:srgbClr val="101820"/>
                </a:solidFill>
              </a:defRPr>
            </a:lvl4pPr>
            <a:lvl5pPr indent="-342900" lvl="4" marL="2286000" algn="l">
              <a:lnSpc>
                <a:spcPct val="100000"/>
              </a:lnSpc>
              <a:spcBef>
                <a:spcPts val="500"/>
              </a:spcBef>
              <a:spcAft>
                <a:spcPts val="0"/>
              </a:spcAft>
              <a:buClr>
                <a:srgbClr val="101820"/>
              </a:buClr>
              <a:buSzPts val="1800"/>
              <a:buChar char="•"/>
              <a:defRPr sz="1800">
                <a:solidFill>
                  <a:srgbClr val="101820"/>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5"/>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44" name="Google Shape;44;p5"/>
          <p:cNvPicPr preferRelativeResize="0"/>
          <p:nvPr/>
        </p:nvPicPr>
        <p:blipFill rotWithShape="1">
          <a:blip r:embed="rId2">
            <a:alphaModFix/>
          </a:blip>
          <a:srcRect b="0" l="0" r="0" t="0"/>
          <a:stretch/>
        </p:blipFill>
        <p:spPr>
          <a:xfrm>
            <a:off x="10547247" y="5448471"/>
            <a:ext cx="1670553" cy="1409529"/>
          </a:xfrm>
          <a:prstGeom prst="rect">
            <a:avLst/>
          </a:prstGeom>
          <a:noFill/>
          <a:ln>
            <a:noFill/>
          </a:ln>
        </p:spPr>
      </p:pic>
      <p:sp>
        <p:nvSpPr>
          <p:cNvPr id="45" name="Google Shape;45;p5"/>
          <p:cNvSpPr/>
          <p:nvPr/>
        </p:nvSpPr>
        <p:spPr>
          <a:xfrm>
            <a:off x="0" y="834638"/>
            <a:ext cx="838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6" name="Google Shape;46;p5"/>
          <p:cNvSpPr/>
          <p:nvPr/>
        </p:nvSpPr>
        <p:spPr>
          <a:xfrm>
            <a:off x="0" y="6181538"/>
            <a:ext cx="6630988" cy="180000"/>
          </a:xfrm>
          <a:prstGeom prst="rect">
            <a:avLst/>
          </a:prstGeom>
          <a:solidFill>
            <a:srgbClr val="00A3A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7" name="Google Shape;47;p5"/>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rgbClr val="101820"/>
              </a:buClr>
              <a:buSzPts val="6600"/>
              <a:buFont typeface="Arial"/>
              <a:buNone/>
              <a:defRPr b="1" i="0" sz="6600" u="none" cap="none" strike="noStrike">
                <a:solidFill>
                  <a:srgbClr val="10182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90000"/>
              </a:lnSpc>
              <a:spcBef>
                <a:spcPts val="1000"/>
              </a:spcBef>
              <a:spcAft>
                <a:spcPts val="0"/>
              </a:spcAft>
              <a:buClr>
                <a:srgbClr val="101820"/>
              </a:buClr>
              <a:buSzPts val="2800"/>
              <a:buFont typeface="Arial"/>
              <a:buNone/>
              <a:defRPr b="0" i="0" sz="2800" u="none" cap="none" strike="noStrike">
                <a:solidFill>
                  <a:srgbClr val="101820"/>
                </a:solidFill>
                <a:latin typeface="Arial"/>
                <a:ea typeface="Arial"/>
                <a:cs typeface="Arial"/>
                <a:sym typeface="Arial"/>
              </a:defRPr>
            </a:lvl1pPr>
            <a:lvl2pPr indent="-381000" lvl="1" marL="914400" marR="0" rtl="0" algn="l">
              <a:lnSpc>
                <a:spcPct val="90000"/>
              </a:lnSpc>
              <a:spcBef>
                <a:spcPts val="500"/>
              </a:spcBef>
              <a:spcAft>
                <a:spcPts val="0"/>
              </a:spcAft>
              <a:buClr>
                <a:srgbClr val="101820"/>
              </a:buClr>
              <a:buSzPts val="2400"/>
              <a:buFont typeface="Arial"/>
              <a:buChar char="•"/>
              <a:defRPr b="0" i="0" sz="2400" u="none" cap="none" strike="noStrike">
                <a:solidFill>
                  <a:srgbClr val="101820"/>
                </a:solidFill>
                <a:latin typeface="Arial"/>
                <a:ea typeface="Arial"/>
                <a:cs typeface="Arial"/>
                <a:sym typeface="Arial"/>
              </a:defRPr>
            </a:lvl2pPr>
            <a:lvl3pPr indent="-355600" lvl="2" marL="1371600" marR="0" rtl="0" algn="l">
              <a:lnSpc>
                <a:spcPct val="90000"/>
              </a:lnSpc>
              <a:spcBef>
                <a:spcPts val="500"/>
              </a:spcBef>
              <a:spcAft>
                <a:spcPts val="0"/>
              </a:spcAft>
              <a:buClr>
                <a:srgbClr val="101820"/>
              </a:buClr>
              <a:buSzPts val="2000"/>
              <a:buFont typeface="Arial"/>
              <a:buChar char="•"/>
              <a:defRPr b="0" i="0" sz="2000" u="none" cap="none" strike="noStrike">
                <a:solidFill>
                  <a:srgbClr val="101820"/>
                </a:solidFill>
                <a:latin typeface="Arial"/>
                <a:ea typeface="Arial"/>
                <a:cs typeface="Arial"/>
                <a:sym typeface="Arial"/>
              </a:defRPr>
            </a:lvl3pPr>
            <a:lvl4pPr indent="-342900" lvl="3" marL="1828800" marR="0" rtl="0" algn="l">
              <a:lnSpc>
                <a:spcPct val="90000"/>
              </a:lnSpc>
              <a:spcBef>
                <a:spcPts val="500"/>
              </a:spcBef>
              <a:spcAft>
                <a:spcPts val="0"/>
              </a:spcAft>
              <a:buClr>
                <a:srgbClr val="101820"/>
              </a:buClr>
              <a:buSzPts val="1800"/>
              <a:buFont typeface="Arial"/>
              <a:buChar char="•"/>
              <a:defRPr b="0" i="0" sz="1800" u="none" cap="none" strike="noStrike">
                <a:solidFill>
                  <a:srgbClr val="101820"/>
                </a:solidFill>
                <a:latin typeface="Arial"/>
                <a:ea typeface="Arial"/>
                <a:cs typeface="Arial"/>
                <a:sym typeface="Arial"/>
              </a:defRPr>
            </a:lvl4pPr>
            <a:lvl5pPr indent="-342900" lvl="4" marL="2286000" marR="0" rtl="0" algn="l">
              <a:lnSpc>
                <a:spcPct val="90000"/>
              </a:lnSpc>
              <a:spcBef>
                <a:spcPts val="500"/>
              </a:spcBef>
              <a:spcAft>
                <a:spcPts val="0"/>
              </a:spcAft>
              <a:buClr>
                <a:srgbClr val="101820"/>
              </a:buClr>
              <a:buSzPts val="1800"/>
              <a:buFont typeface="Arial"/>
              <a:buChar char="•"/>
              <a:defRPr b="0" i="0" sz="1800" u="none" cap="none" strike="noStrike">
                <a:solidFill>
                  <a:srgbClr val="10182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
          <p:cNvSpPr txBox="1"/>
          <p:nvPr>
            <p:ph idx="12" type="sldNum"/>
          </p:nvPr>
        </p:nvSpPr>
        <p:spPr>
          <a:xfrm>
            <a:off x="54102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6600"/>
              <a:buFont typeface="Arial"/>
              <a:buNone/>
            </a:pPr>
            <a:r>
              <a:rPr lang="en-US" sz="4400"/>
              <a:t>Writing EDIA Statements</a:t>
            </a:r>
            <a:endParaRPr sz="4400"/>
          </a:p>
        </p:txBody>
      </p:sp>
      <p:sp>
        <p:nvSpPr>
          <p:cNvPr id="54" name="Google Shape;54;p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A3AD"/>
              </a:buClr>
              <a:buSzPts val="3200"/>
              <a:buFont typeface="Arial"/>
              <a:buNone/>
            </a:pPr>
            <a:r>
              <a:rPr lang="en-US"/>
              <a:t>Tips and Best Practices</a:t>
            </a:r>
            <a:endParaRPr/>
          </a:p>
        </p:txBody>
      </p:sp>
      <p:sp>
        <p:nvSpPr>
          <p:cNvPr id="55" name="Google Shape;55;p6"/>
          <p:cNvSpPr txBox="1"/>
          <p:nvPr>
            <p:ph idx="2" type="subTitle"/>
          </p:nvPr>
        </p:nvSpPr>
        <p:spPr>
          <a:xfrm>
            <a:off x="250800" y="286650"/>
            <a:ext cx="1985400" cy="451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400"/>
              <a:buNone/>
            </a:pPr>
            <a:r>
              <a:rPr lang="en-US"/>
              <a:t>EDIA</a:t>
            </a:r>
            <a:endParaRPr/>
          </a:p>
        </p:txBody>
      </p:sp>
      <p:pic>
        <p:nvPicPr>
          <p:cNvPr id="56" name="Google Shape;56;p6"/>
          <p:cNvPicPr preferRelativeResize="0"/>
          <p:nvPr/>
        </p:nvPicPr>
        <p:blipFill rotWithShape="1">
          <a:blip r:embed="rId3">
            <a:alphaModFix/>
          </a:blip>
          <a:srcRect b="0" l="0" r="0" t="0"/>
          <a:stretch/>
        </p:blipFill>
        <p:spPr>
          <a:xfrm>
            <a:off x="12432146" y="6430818"/>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
                                        </p:tgtEl>
                                        <p:attrNameLst>
                                          <p:attrName>style.visibility</p:attrName>
                                        </p:attrNameLst>
                                      </p:cBhvr>
                                      <p:to>
                                        <p:strVal val="visible"/>
                                      </p:to>
                                    </p:set>
                                    <p:animEffect filter="fade" transition="in">
                                      <p:cBhvr>
                                        <p:cTn dur="5000"/>
                                        <p:tgtEl>
                                          <p:spTgt spid="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5"/>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Acknowledge EDIA Limitations</a:t>
            </a:r>
            <a:endParaRPr/>
          </a:p>
        </p:txBody>
      </p:sp>
      <p:sp>
        <p:nvSpPr>
          <p:cNvPr id="126" name="Google Shape;126;p15"/>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27" name="Google Shape;127;p15"/>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SzPts val="2600"/>
              <a:buFont typeface="Arial"/>
              <a:buChar char="•"/>
            </a:pPr>
            <a:r>
              <a:rPr lang="en-US" sz="2600"/>
              <a:t>EDIA perfection is a challenging goal.</a:t>
            </a:r>
            <a:endParaRPr/>
          </a:p>
          <a:p>
            <a:pPr indent="-457200" lvl="0" marL="457200" rtl="0" algn="l">
              <a:lnSpc>
                <a:spcPct val="100000"/>
              </a:lnSpc>
              <a:spcBef>
                <a:spcPts val="1000"/>
              </a:spcBef>
              <a:spcAft>
                <a:spcPts val="0"/>
              </a:spcAft>
              <a:buSzPts val="2600"/>
              <a:buFont typeface="Arial"/>
              <a:buChar char="•"/>
            </a:pPr>
            <a:r>
              <a:rPr lang="en-US" sz="2600"/>
              <a:t>Acknowledge constraints and causes (e.g., budget, time, other resources).</a:t>
            </a:r>
            <a:endParaRPr/>
          </a:p>
          <a:p>
            <a:pPr indent="-457200" lvl="0" marL="457200" rtl="0" algn="l">
              <a:lnSpc>
                <a:spcPct val="100000"/>
              </a:lnSpc>
              <a:spcBef>
                <a:spcPts val="1000"/>
              </a:spcBef>
              <a:spcAft>
                <a:spcPts val="0"/>
              </a:spcAft>
              <a:buSzPts val="2600"/>
              <a:buFont typeface="Arial"/>
              <a:buChar char="•"/>
            </a:pPr>
            <a:r>
              <a:rPr lang="en-US" sz="2600"/>
              <a:t>Acknowledge how your limitations might affect EDIA.</a:t>
            </a:r>
            <a:endParaRPr/>
          </a:p>
          <a:p>
            <a:pPr indent="-457200" lvl="0" marL="457200" rtl="0" algn="l">
              <a:lnSpc>
                <a:spcPct val="100000"/>
              </a:lnSpc>
              <a:spcBef>
                <a:spcPts val="1000"/>
              </a:spcBef>
              <a:spcAft>
                <a:spcPts val="0"/>
              </a:spcAft>
              <a:buSzPts val="2600"/>
              <a:buFont typeface="Arial"/>
              <a:buChar char="•"/>
            </a:pPr>
            <a:r>
              <a:rPr lang="en-US" sz="2600"/>
              <a:t>Highlight what you would do if you have enough resources.</a:t>
            </a:r>
            <a:endParaRPr/>
          </a:p>
          <a:p>
            <a:pPr indent="-457200" lvl="0" marL="457200" rtl="0" algn="l">
              <a:lnSpc>
                <a:spcPct val="100000"/>
              </a:lnSpc>
              <a:spcBef>
                <a:spcPts val="1000"/>
              </a:spcBef>
              <a:spcAft>
                <a:spcPts val="0"/>
              </a:spcAft>
              <a:buSzPts val="2600"/>
              <a:buFont typeface="Arial"/>
              <a:buChar char="•"/>
            </a:pPr>
            <a:r>
              <a:rPr lang="en-US" sz="2600"/>
              <a:t>Be transparent and open about EDIA limitations!</a:t>
            </a:r>
            <a:endParaRPr/>
          </a:p>
        </p:txBody>
      </p:sp>
      <p:pic>
        <p:nvPicPr>
          <p:cNvPr id="128" name="Google Shape;128;p15"/>
          <p:cNvPicPr preferRelativeResize="0"/>
          <p:nvPr/>
        </p:nvPicPr>
        <p:blipFill rotWithShape="1">
          <a:blip r:embed="rId3">
            <a:alphaModFix/>
          </a:blip>
          <a:srcRect b="0" l="0" r="0" t="0"/>
          <a:stretch/>
        </p:blipFill>
        <p:spPr>
          <a:xfrm>
            <a:off x="12446000" y="640513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5000"/>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6600"/>
              <a:buFont typeface="Arial"/>
              <a:buNone/>
            </a:pPr>
            <a:r>
              <a:rPr lang="en-US" sz="4400"/>
              <a:t>Concluding Thoughts</a:t>
            </a:r>
            <a:endParaRPr sz="4400"/>
          </a:p>
        </p:txBody>
      </p:sp>
      <p:sp>
        <p:nvSpPr>
          <p:cNvPr id="135" name="Google Shape;135;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rgbClr val="101820"/>
              </a:buClr>
              <a:buSzPts val="3200"/>
              <a:buFont typeface="Arial"/>
              <a:buNone/>
            </a:pPr>
            <a:r>
              <a:t/>
            </a:r>
            <a:endParaRPr/>
          </a:p>
        </p:txBody>
      </p:sp>
      <p:pic>
        <p:nvPicPr>
          <p:cNvPr id="136" name="Google Shape;136;p16"/>
          <p:cNvPicPr preferRelativeResize="0"/>
          <p:nvPr/>
        </p:nvPicPr>
        <p:blipFill rotWithShape="1">
          <a:blip r:embed="rId3">
            <a:alphaModFix/>
          </a:blip>
          <a:srcRect b="0" l="0" r="0" t="0"/>
          <a:stretch/>
        </p:blipFill>
        <p:spPr>
          <a:xfrm>
            <a:off x="12820072" y="6259945"/>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sz="1500">
                <a:solidFill>
                  <a:schemeClr val="lt1"/>
                </a:solidFill>
              </a:rPr>
              <a:t>Eugene Y. Chan, Ph.D.</a:t>
            </a:r>
            <a:br>
              <a:rPr lang="en-US" sz="1500">
                <a:solidFill>
                  <a:schemeClr val="lt1"/>
                </a:solidFill>
              </a:rPr>
            </a:br>
            <a:r>
              <a:rPr lang="en-US" sz="1500">
                <a:solidFill>
                  <a:schemeClr val="lt1"/>
                </a:solidFill>
              </a:rPr>
              <a:t>Dimensions Faculty Lead for TRSM</a:t>
            </a:r>
            <a:endParaRPr/>
          </a:p>
          <a:p>
            <a:pPr indent="0" lvl="0" marL="0" rtl="0" algn="l">
              <a:lnSpc>
                <a:spcPct val="90000"/>
              </a:lnSpc>
              <a:spcBef>
                <a:spcPts val="0"/>
              </a:spcBef>
              <a:spcAft>
                <a:spcPts val="0"/>
              </a:spcAft>
              <a:buClr>
                <a:srgbClr val="101820"/>
              </a:buClr>
              <a:buSzPts val="3200"/>
              <a:buFont typeface="Arial"/>
              <a:buNone/>
            </a:pPr>
            <a:r>
              <a:rPr lang="en-US" sz="1500">
                <a:solidFill>
                  <a:schemeClr val="lt1"/>
                </a:solidFill>
              </a:rPr>
              <a:t>Associate Professor of Marketing</a:t>
            </a:r>
            <a:endParaRPr/>
          </a:p>
          <a:p>
            <a:pPr indent="0" lvl="0" marL="0" rtl="0" algn="l">
              <a:lnSpc>
                <a:spcPct val="90000"/>
              </a:lnSpc>
              <a:spcBef>
                <a:spcPts val="0"/>
              </a:spcBef>
              <a:spcAft>
                <a:spcPts val="0"/>
              </a:spcAft>
              <a:buClr>
                <a:srgbClr val="101820"/>
              </a:buClr>
              <a:buSzPts val="3200"/>
              <a:buFont typeface="Arial"/>
              <a:buNone/>
            </a:pPr>
            <a:r>
              <a:rPr lang="en-US" sz="1500">
                <a:solidFill>
                  <a:schemeClr val="lt1"/>
                </a:solidFill>
              </a:rPr>
              <a:t>e34chan@torontomu.ca</a:t>
            </a:r>
            <a:endParaRPr sz="1500">
              <a:solidFill>
                <a:schemeClr val="lt1"/>
              </a:solidFill>
            </a:endParaRPr>
          </a:p>
        </p:txBody>
      </p:sp>
      <p:sp>
        <p:nvSpPr>
          <p:cNvPr id="143" name="Google Shape;143;p1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6600"/>
              <a:buFont typeface="Arial"/>
              <a:buNone/>
            </a:pPr>
            <a:r>
              <a:rPr lang="en-US" sz="1500">
                <a:solidFill>
                  <a:schemeClr val="lt1"/>
                </a:solidFill>
              </a:rPr>
              <a:t>Presentation by:</a:t>
            </a:r>
            <a:endParaRPr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7"/>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Learning Outcomes</a:t>
            </a:r>
            <a:endParaRPr/>
          </a:p>
        </p:txBody>
      </p:sp>
      <p:sp>
        <p:nvSpPr>
          <p:cNvPr id="62" name="Google Shape;62;p7"/>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63" name="Google Shape;63;p7"/>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Define key elements of an EDIA statement.</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Understand importance of EDIA in research grant applications.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Identify strategies for integrating EDIA principles into grant proposals.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Gain insights into communicating commitment to EDIA.</a:t>
            </a:r>
            <a:endParaRPr/>
          </a:p>
          <a:p>
            <a:pPr indent="-292100" lvl="0" marL="457200" rtl="0" algn="l">
              <a:lnSpc>
                <a:spcPct val="100000"/>
              </a:lnSpc>
              <a:spcBef>
                <a:spcPts val="1000"/>
              </a:spcBef>
              <a:spcAft>
                <a:spcPts val="0"/>
              </a:spcAft>
              <a:buClr>
                <a:srgbClr val="101820"/>
              </a:buClr>
              <a:buSzPts val="2600"/>
              <a:buFont typeface="Arial"/>
              <a:buNone/>
            </a:pPr>
            <a:r>
              <a:t/>
            </a:r>
            <a:endParaRPr sz="2600">
              <a:solidFill>
                <a:schemeClr val="dk1"/>
              </a:solidFill>
            </a:endParaRPr>
          </a:p>
        </p:txBody>
      </p:sp>
      <p:pic>
        <p:nvPicPr>
          <p:cNvPr id="64" name="Google Shape;64;p7"/>
          <p:cNvPicPr preferRelativeResize="0"/>
          <p:nvPr/>
        </p:nvPicPr>
        <p:blipFill rotWithShape="1">
          <a:blip r:embed="rId3">
            <a:alphaModFix/>
          </a:blip>
          <a:srcRect b="0" l="0" r="0" t="0"/>
          <a:stretch/>
        </p:blipFill>
        <p:spPr>
          <a:xfrm>
            <a:off x="12847782" y="594995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gtEl>
                                        <p:attrNameLst>
                                          <p:attrName>style.visibility</p:attrName>
                                        </p:attrNameLst>
                                      </p:cBhvr>
                                      <p:to>
                                        <p:strVal val="visible"/>
                                      </p:to>
                                    </p:set>
                                    <p:animEffect filter="fade" transition="in">
                                      <p:cBhvr>
                                        <p:cTn dur="5000"/>
                                        <p:tgtEl>
                                          <p:spTgt spid="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8"/>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What is an EDIA Statement?</a:t>
            </a:r>
            <a:endParaRPr/>
          </a:p>
        </p:txBody>
      </p:sp>
      <p:sp>
        <p:nvSpPr>
          <p:cNvPr id="70" name="Google Shape;70;p8"/>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71" name="Google Shape;71;p8"/>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Dedicated section that outlines researcher’s commitment to equity, diversity, inclusion, and accessibility.</a:t>
            </a:r>
            <a:endParaRPr/>
          </a:p>
          <a:p>
            <a:pPr indent="-457200" lvl="0" marL="457200" rtl="0" algn="l">
              <a:lnSpc>
                <a:spcPct val="100000"/>
              </a:lnSpc>
              <a:spcBef>
                <a:spcPts val="1000"/>
              </a:spcBef>
              <a:spcAft>
                <a:spcPts val="0"/>
              </a:spcAft>
              <a:buClr>
                <a:srgbClr val="101820"/>
              </a:buClr>
              <a:buSzPts val="2600"/>
              <a:buFont typeface="Arial"/>
              <a:buChar char="•"/>
            </a:pPr>
            <a:r>
              <a:rPr lang="en-US" sz="2600"/>
              <a:t>Articulates how EDIA principles are integrated into research design, execution, and dissemination.</a:t>
            </a:r>
            <a:endParaRPr/>
          </a:p>
          <a:p>
            <a:pPr indent="-457200" lvl="0" marL="457200" rtl="0" algn="l">
              <a:lnSpc>
                <a:spcPct val="100000"/>
              </a:lnSpc>
              <a:spcBef>
                <a:spcPts val="1000"/>
              </a:spcBef>
              <a:spcAft>
                <a:spcPts val="0"/>
              </a:spcAft>
              <a:buClr>
                <a:srgbClr val="101820"/>
              </a:buClr>
              <a:buSzPts val="2600"/>
              <a:buFont typeface="Arial"/>
              <a:buChar char="•"/>
            </a:pPr>
            <a:r>
              <a:rPr lang="en-US" sz="2600"/>
              <a:t>Show diverse perspective-taking, benefits to under-represented groups, contributions to societal well-being.</a:t>
            </a:r>
            <a:endParaRPr/>
          </a:p>
          <a:p>
            <a:pPr indent="-457200" lvl="0" marL="457200" rtl="0" algn="l">
              <a:lnSpc>
                <a:spcPct val="100000"/>
              </a:lnSpc>
              <a:spcBef>
                <a:spcPts val="1000"/>
              </a:spcBef>
              <a:spcAft>
                <a:spcPts val="0"/>
              </a:spcAft>
              <a:buClr>
                <a:srgbClr val="101820"/>
              </a:buClr>
              <a:buSzPts val="2600"/>
              <a:buFont typeface="Arial"/>
              <a:buChar char="•"/>
            </a:pPr>
            <a:r>
              <a:rPr lang="en-US" sz="2600"/>
              <a:t>Reflect on biases, diversity, and community engagement.</a:t>
            </a:r>
            <a:endParaRPr/>
          </a:p>
        </p:txBody>
      </p:sp>
      <p:pic>
        <p:nvPicPr>
          <p:cNvPr id="72" name="Google Shape;72;p8"/>
          <p:cNvPicPr preferRelativeResize="0"/>
          <p:nvPr/>
        </p:nvPicPr>
        <p:blipFill rotWithShape="1">
          <a:blip r:embed="rId3">
            <a:alphaModFix/>
          </a:blip>
          <a:srcRect b="0" l="0" r="0" t="0"/>
          <a:stretch/>
        </p:blipFill>
        <p:spPr>
          <a:xfrm>
            <a:off x="12903200" y="5486525"/>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5000"/>
                                        <p:tgtEl>
                                          <p:spTgt spid="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9"/>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Components of an EDIA Statement</a:t>
            </a:r>
            <a:endParaRPr/>
          </a:p>
        </p:txBody>
      </p:sp>
      <p:sp>
        <p:nvSpPr>
          <p:cNvPr id="78" name="Google Shape;78;p9"/>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79" name="Google Shape;79;p9"/>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How research team will be recruited to maximize diversity, backgrounds, experiences, and perspectives.</a:t>
            </a:r>
            <a:endParaRPr/>
          </a:p>
          <a:p>
            <a:pPr indent="-457200" lvl="0" marL="457200" rtl="0" algn="l">
              <a:lnSpc>
                <a:spcPct val="100000"/>
              </a:lnSpc>
              <a:spcBef>
                <a:spcPts val="1000"/>
              </a:spcBef>
              <a:spcAft>
                <a:spcPts val="0"/>
              </a:spcAft>
              <a:buClr>
                <a:srgbClr val="101820"/>
              </a:buClr>
              <a:buSzPts val="2600"/>
              <a:buFont typeface="Arial"/>
              <a:buChar char="•"/>
            </a:pPr>
            <a:r>
              <a:rPr lang="en-US" sz="2600"/>
              <a:t>How research design minimizes biases and ensures equity.</a:t>
            </a:r>
            <a:endParaRPr/>
          </a:p>
          <a:p>
            <a:pPr indent="-457200" lvl="0" marL="457200" rtl="0" algn="l">
              <a:lnSpc>
                <a:spcPct val="100000"/>
              </a:lnSpc>
              <a:spcBef>
                <a:spcPts val="1000"/>
              </a:spcBef>
              <a:spcAft>
                <a:spcPts val="0"/>
              </a:spcAft>
              <a:buClr>
                <a:srgbClr val="101820"/>
              </a:buClr>
              <a:buSzPts val="2600"/>
              <a:buFont typeface="Arial"/>
              <a:buChar char="•"/>
            </a:pPr>
            <a:r>
              <a:rPr lang="en-US" sz="2600"/>
              <a:t>How diverse and inclusive participants will be recruited.</a:t>
            </a:r>
            <a:endParaRPr/>
          </a:p>
          <a:p>
            <a:pPr indent="-457200" lvl="0" marL="457200" rtl="0" algn="l">
              <a:lnSpc>
                <a:spcPct val="100000"/>
              </a:lnSpc>
              <a:spcBef>
                <a:spcPts val="1000"/>
              </a:spcBef>
              <a:spcAft>
                <a:spcPts val="0"/>
              </a:spcAft>
              <a:buClr>
                <a:srgbClr val="101820"/>
              </a:buClr>
              <a:buSzPts val="2600"/>
              <a:buFont typeface="Arial"/>
              <a:buChar char="•"/>
            </a:pPr>
            <a:r>
              <a:rPr lang="en-US" sz="2600"/>
              <a:t>How knowledge will be disseminated to diverse audiences.</a:t>
            </a:r>
            <a:endParaRPr/>
          </a:p>
          <a:p>
            <a:pPr indent="-457200" lvl="0" marL="457200" rtl="0" algn="l">
              <a:lnSpc>
                <a:spcPct val="100000"/>
              </a:lnSpc>
              <a:spcBef>
                <a:spcPts val="1000"/>
              </a:spcBef>
              <a:spcAft>
                <a:spcPts val="0"/>
              </a:spcAft>
              <a:buClr>
                <a:srgbClr val="101820"/>
              </a:buClr>
              <a:buSzPts val="2600"/>
              <a:buFont typeface="Arial"/>
              <a:buChar char="•"/>
            </a:pPr>
            <a:r>
              <a:rPr lang="en-US" sz="2600"/>
              <a:t>How to foster EDIA through training, mentorship, etc.</a:t>
            </a:r>
            <a:endParaRPr/>
          </a:p>
        </p:txBody>
      </p:sp>
      <p:pic>
        <p:nvPicPr>
          <p:cNvPr id="80" name="Google Shape;80;p9"/>
          <p:cNvPicPr preferRelativeResize="0"/>
          <p:nvPr/>
        </p:nvPicPr>
        <p:blipFill rotWithShape="1">
          <a:blip r:embed="rId3">
            <a:alphaModFix/>
          </a:blip>
          <a:srcRect b="0" l="0" r="0" t="0"/>
          <a:stretch/>
        </p:blipFill>
        <p:spPr>
          <a:xfrm>
            <a:off x="12681527" y="635635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50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0"/>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Research Team Diversity Example</a:t>
            </a:r>
            <a:endParaRPr/>
          </a:p>
        </p:txBody>
      </p:sp>
      <p:sp>
        <p:nvSpPr>
          <p:cNvPr id="86" name="Google Shape;86;p10"/>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87" name="Google Shape;87;p10"/>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“Our research team prioritizes diversity, gathering individuals with varied backgrounds, experiences, and perspectives. Our intentional approach includes dimensions like race, gender, age, abilities, sexual orientation, and socioeconomic status. This diverse composition aims to create an innovative and comprehensive research environment, enriching our exploration of key questions.”</a:t>
            </a:r>
            <a:endParaRPr/>
          </a:p>
        </p:txBody>
      </p:sp>
      <p:pic>
        <p:nvPicPr>
          <p:cNvPr id="88" name="Google Shape;88;p10"/>
          <p:cNvPicPr preferRelativeResize="0"/>
          <p:nvPr/>
        </p:nvPicPr>
        <p:blipFill rotWithShape="1">
          <a:blip r:embed="rId3">
            <a:alphaModFix/>
          </a:blip>
          <a:srcRect b="0" l="0" r="0" t="0"/>
          <a:stretch/>
        </p:blipFill>
        <p:spPr>
          <a:xfrm>
            <a:off x="12903200" y="640513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5000"/>
                                        <p:tgtEl>
                                          <p:spTgt spid="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1"/>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Biases in Research Design Example</a:t>
            </a:r>
            <a:endParaRPr/>
          </a:p>
        </p:txBody>
      </p:sp>
      <p:sp>
        <p:nvSpPr>
          <p:cNvPr id="94" name="Google Shape;94;p11"/>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95" name="Google Shape;95;p11"/>
          <p:cNvSpPr txBox="1"/>
          <p:nvPr>
            <p:ph idx="1" type="body"/>
          </p:nvPr>
        </p:nvSpPr>
        <p:spPr>
          <a:xfrm>
            <a:off x="838200" y="1825625"/>
            <a:ext cx="9524700" cy="3770504"/>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“Through a thorough literature review, we identify potential biases in existing research and develop strategies to counteract them. Our approach involves soliciting diverse perspectives during the formulation of research questions, contributing to a more nuanced and comprehensive investigation. Moreover, we employ rigorous measures to identify and mitigate any unconscious biases, enhancing the reliability and validity of our findings.”</a:t>
            </a:r>
            <a:endParaRPr/>
          </a:p>
        </p:txBody>
      </p:sp>
      <p:pic>
        <p:nvPicPr>
          <p:cNvPr id="96" name="Google Shape;96;p11"/>
          <p:cNvPicPr preferRelativeResize="0"/>
          <p:nvPr/>
        </p:nvPicPr>
        <p:blipFill rotWithShape="1">
          <a:blip r:embed="rId3">
            <a:alphaModFix/>
          </a:blip>
          <a:srcRect b="0" l="0" r="0" t="0"/>
          <a:stretch/>
        </p:blipFill>
        <p:spPr>
          <a:xfrm>
            <a:off x="12806219" y="6308148"/>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5000"/>
                                        <p:tgtEl>
                                          <p:spTgt spid="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2"/>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Diverse and Inclusive Participants Example</a:t>
            </a:r>
            <a:endParaRPr/>
          </a:p>
        </p:txBody>
      </p:sp>
      <p:sp>
        <p:nvSpPr>
          <p:cNvPr id="102" name="Google Shape;102;p12"/>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03" name="Google Shape;103;p12"/>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SzPts val="2600"/>
              <a:buFont typeface="Arial"/>
              <a:buChar char="•"/>
            </a:pPr>
            <a:r>
              <a:rPr lang="en-US" sz="2600"/>
              <a:t>“Our approach involves purposeful outreach to ensure representation from various demographic groups… We will employ inclusive language in recruitment materials, collaborate with community organizations, and utilize multiple channels to reach potential participants. By prioritizing a broad and varied participant pool, we aim to capture a comprehensive range of perspectives, contributing to the richness and relevance of our research outcomes.”</a:t>
            </a:r>
            <a:endParaRPr/>
          </a:p>
        </p:txBody>
      </p:sp>
      <p:pic>
        <p:nvPicPr>
          <p:cNvPr id="104" name="Google Shape;104;p12"/>
          <p:cNvPicPr preferRelativeResize="0"/>
          <p:nvPr/>
        </p:nvPicPr>
        <p:blipFill rotWithShape="1">
          <a:blip r:embed="rId3">
            <a:alphaModFix/>
          </a:blip>
          <a:srcRect b="0" l="0" r="0" t="0"/>
          <a:stretch/>
        </p:blipFill>
        <p:spPr>
          <a:xfrm>
            <a:off x="12542982" y="6315075"/>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5000"/>
                                        <p:tgtEl>
                                          <p:spTgt spid="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3"/>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Knowledge Accessibility Example</a:t>
            </a:r>
            <a:endParaRPr/>
          </a:p>
        </p:txBody>
      </p:sp>
      <p:sp>
        <p:nvSpPr>
          <p:cNvPr id="110" name="Google Shape;110;p13"/>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11" name="Google Shape;111;p13"/>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SzPts val="2600"/>
              <a:buFont typeface="Arial"/>
              <a:buChar char="•"/>
            </a:pPr>
            <a:r>
              <a:rPr lang="en-US" sz="2600"/>
              <a:t>“We will employ various communication channels, including plain language summaries, infographics, and webinars. These materials will be available in multiple languages, and efforts will be made to reach communities that may face barriers to accessing traditional research outputs. We will engage with community organizations and use social media platforms to amplify our research.”</a:t>
            </a:r>
            <a:endParaRPr/>
          </a:p>
        </p:txBody>
      </p:sp>
      <p:pic>
        <p:nvPicPr>
          <p:cNvPr id="112" name="Google Shape;112;p13"/>
          <p:cNvPicPr preferRelativeResize="0"/>
          <p:nvPr/>
        </p:nvPicPr>
        <p:blipFill rotWithShape="1">
          <a:blip r:embed="rId3">
            <a:alphaModFix/>
          </a:blip>
          <a:srcRect b="0" l="0" r="0" t="0"/>
          <a:stretch/>
        </p:blipFill>
        <p:spPr>
          <a:xfrm>
            <a:off x="12501418" y="6416964"/>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50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4"/>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Ongoing Training and Mentorship Example</a:t>
            </a:r>
            <a:endParaRPr/>
          </a:p>
        </p:txBody>
      </p:sp>
      <p:sp>
        <p:nvSpPr>
          <p:cNvPr id="118" name="Google Shape;118;p14"/>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19" name="Google Shape;119;p14"/>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SzPts val="2600"/>
              <a:buFont typeface="Arial"/>
              <a:buChar char="•"/>
            </a:pPr>
            <a:r>
              <a:rPr lang="en-US" sz="2600"/>
              <a:t>“We are dedicated to ongoing training programs that enhance our awareness of EDIA issues and equip us with the knowledge and skills to integrate these principles into every aspect of our research process. Through mentorship initiatives, we seek to create a supportive and inclusive culture within our team, ensuring that everyone, irrespective of background, feels empowered to contribute their unique perspectives.”</a:t>
            </a:r>
            <a:endParaRPr/>
          </a:p>
        </p:txBody>
      </p:sp>
      <p:pic>
        <p:nvPicPr>
          <p:cNvPr id="120" name="Google Shape;120;p14"/>
          <p:cNvPicPr preferRelativeResize="0"/>
          <p:nvPr/>
        </p:nvPicPr>
        <p:blipFill rotWithShape="1">
          <a:blip r:embed="rId3">
            <a:alphaModFix/>
          </a:blip>
          <a:srcRect b="0" l="0" r="0" t="0"/>
          <a:stretch/>
        </p:blipFill>
        <p:spPr>
          <a:xfrm>
            <a:off x="12570691" y="6194857"/>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TRSM">
  <a:themeElements>
    <a:clrScheme name="TRSM 2016 1">
      <a:dk1>
        <a:srgbClr val="000000"/>
      </a:dk1>
      <a:lt1>
        <a:srgbClr val="FFFFFF"/>
      </a:lt1>
      <a:dk2>
        <a:srgbClr val="00A3AD"/>
      </a:dk2>
      <a:lt2>
        <a:srgbClr val="FFFFFF"/>
      </a:lt2>
      <a:accent1>
        <a:srgbClr val="00A3AD"/>
      </a:accent1>
      <a:accent2>
        <a:srgbClr val="004C9C"/>
      </a:accent2>
      <a:accent3>
        <a:srgbClr val="FFDC00"/>
      </a:accent3>
      <a:accent4>
        <a:srgbClr val="5BC2FF"/>
      </a:accent4>
      <a:accent5>
        <a:srgbClr val="999999"/>
      </a:accent5>
      <a:accent6>
        <a:srgbClr val="101800"/>
      </a:accent6>
      <a:hlink>
        <a:srgbClr val="004C9C"/>
      </a:hlink>
      <a:folHlink>
        <a:srgbClr val="00A3A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